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331" r:id="rId4"/>
    <p:sldId id="274" r:id="rId5"/>
    <p:sldId id="332" r:id="rId6"/>
    <p:sldId id="307" r:id="rId7"/>
    <p:sldId id="323" r:id="rId8"/>
    <p:sldId id="326" r:id="rId9"/>
    <p:sldId id="327" r:id="rId10"/>
    <p:sldId id="341" r:id="rId11"/>
    <p:sldId id="342" r:id="rId12"/>
    <p:sldId id="298" r:id="rId13"/>
    <p:sldId id="316" r:id="rId14"/>
    <p:sldId id="300" r:id="rId15"/>
    <p:sldId id="318" r:id="rId16"/>
    <p:sldId id="301" r:id="rId17"/>
    <p:sldId id="302" r:id="rId18"/>
    <p:sldId id="319" r:id="rId19"/>
    <p:sldId id="304" r:id="rId20"/>
    <p:sldId id="305" r:id="rId21"/>
    <p:sldId id="311" r:id="rId22"/>
    <p:sldId id="308" r:id="rId23"/>
    <p:sldId id="321" r:id="rId24"/>
    <p:sldId id="309" r:id="rId25"/>
    <p:sldId id="317" r:id="rId26"/>
    <p:sldId id="310" r:id="rId27"/>
    <p:sldId id="312" r:id="rId28"/>
    <p:sldId id="322" r:id="rId29"/>
    <p:sldId id="324" r:id="rId30"/>
    <p:sldId id="333" r:id="rId31"/>
    <p:sldId id="335" r:id="rId32"/>
    <p:sldId id="338" r:id="rId33"/>
    <p:sldId id="329" r:id="rId34"/>
    <p:sldId id="336" r:id="rId35"/>
    <p:sldId id="337" r:id="rId36"/>
    <p:sldId id="292" r:id="rId37"/>
    <p:sldId id="328" r:id="rId38"/>
    <p:sldId id="330" r:id="rId39"/>
    <p:sldId id="334" r:id="rId40"/>
    <p:sldId id="343" r:id="rId41"/>
    <p:sldId id="344" r:id="rId42"/>
    <p:sldId id="339" r:id="rId43"/>
    <p:sldId id="340" r:id="rId44"/>
    <p:sldId id="31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60"/>
    <p:restoredTop sz="97155"/>
  </p:normalViewPr>
  <p:slideViewPr>
    <p:cSldViewPr snapToGrid="0" snapToObjects="1">
      <p:cViewPr varScale="1">
        <p:scale>
          <a:sx n="162" d="100"/>
          <a:sy n="162" d="100"/>
        </p:scale>
        <p:origin x="200"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dgm:spPr/>
      <dgm:t>
        <a:bodyPr/>
        <a:lstStyle/>
        <a:p>
          <a:r>
            <a:rPr lang="en-US" dirty="0"/>
            <a:t>Source of all good qualities is ………</a:t>
          </a:r>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dgm:spPr/>
      <dgm:t>
        <a:bodyPr/>
        <a:lstStyle/>
        <a:p>
          <a:r>
            <a:rPr lang="en-US" dirty="0"/>
            <a:t>Where there is ……… all good qualities reside</a:t>
          </a:r>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dgm:spPr/>
      <dgm:t>
        <a:bodyPr/>
        <a:lstStyle/>
        <a:p>
          <a:r>
            <a:rPr lang="en-US" dirty="0"/>
            <a:t>Real doer is ……..</a:t>
          </a:r>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dgm:spPr/>
      <dgm:t>
        <a:bodyPr/>
        <a:lstStyle/>
        <a:p>
          <a:r>
            <a:rPr lang="en-US" dirty="0"/>
            <a:t>Everything happens according to …….. plans.</a:t>
          </a:r>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dgm:spPr/>
      <dgm:t>
        <a:bodyPr/>
        <a:lstStyle/>
        <a:p>
          <a:r>
            <a:rPr lang="en-US" dirty="0"/>
            <a:t>If we develop habit of seeing ……. in all circumstances, then we will not have …….. towards anybody.</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dgm:spPr/>
      <dgm:t>
        <a:bodyPr/>
        <a:lstStyle/>
        <a:p>
          <a:r>
            <a:rPr lang="en-US" dirty="0"/>
            <a:t>Blame …….. not others</a:t>
          </a:r>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custT="1"/>
      <dgm:spPr/>
      <dgm:t>
        <a:bodyPr/>
        <a:lstStyle/>
        <a:p>
          <a:r>
            <a:rPr lang="hi-IN" sz="2400" dirty="0"/>
            <a:t>सभी अच्छे गुणों का स्रोत </a:t>
          </a:r>
          <a:r>
            <a:rPr lang="en-US" sz="2400" dirty="0"/>
            <a:t>…….   </a:t>
          </a:r>
          <a:r>
            <a:rPr lang="hi-IN" sz="2400" dirty="0"/>
            <a:t>है</a:t>
          </a:r>
          <a:endParaRPr lang="en-US" sz="2400" dirty="0"/>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custT="1"/>
      <dgm:spPr/>
      <dgm:t>
        <a:bodyPr/>
        <a:lstStyle/>
        <a:p>
          <a:r>
            <a:rPr lang="hi-IN" sz="2400" dirty="0"/>
            <a:t>जहां </a:t>
          </a:r>
          <a:r>
            <a:rPr lang="en-US" sz="2400" dirty="0"/>
            <a:t>…….</a:t>
          </a:r>
          <a:r>
            <a:rPr lang="hi-IN" sz="2400" dirty="0"/>
            <a:t> हैं वहां सभी अच्छे गुण निवास करते हैं</a:t>
          </a:r>
          <a:endParaRPr lang="en-US" sz="2400" dirty="0"/>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custT="1"/>
      <dgm:spPr/>
      <dgm:t>
        <a:bodyPr/>
        <a:lstStyle/>
        <a:p>
          <a:r>
            <a:rPr lang="hi-IN" sz="2400" dirty="0"/>
            <a:t>असली कर्ता </a:t>
          </a:r>
          <a:r>
            <a:rPr lang="en-US" sz="2400" dirty="0"/>
            <a:t>…….</a:t>
          </a:r>
          <a:r>
            <a:rPr lang="hi-IN" sz="2400" dirty="0"/>
            <a:t> है</a:t>
          </a:r>
          <a:endParaRPr lang="en-US" sz="2400" dirty="0"/>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custT="1"/>
      <dgm:spPr/>
      <dgm:t>
        <a:bodyPr/>
        <a:lstStyle/>
        <a:p>
          <a:r>
            <a:rPr lang="hi-IN" sz="2400" dirty="0"/>
            <a:t>सब कुछ </a:t>
          </a:r>
          <a:r>
            <a:rPr lang="en-US" sz="2400" dirty="0"/>
            <a:t>…….</a:t>
          </a:r>
          <a:r>
            <a:rPr lang="hi-IN" sz="2400" dirty="0"/>
            <a:t> की योजना के अनुसार होता है</a:t>
          </a:r>
          <a:endParaRPr lang="en-US" sz="2400" dirty="0"/>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custT="1"/>
      <dgm:spPr/>
      <dgm:t>
        <a:bodyPr/>
        <a:lstStyle/>
        <a:p>
          <a:r>
            <a:rPr lang="hi-IN" sz="2400" dirty="0"/>
            <a:t>यदि हम सभी परिस्थितियों में </a:t>
          </a:r>
          <a:r>
            <a:rPr lang="en-US" sz="2400" dirty="0"/>
            <a:t>…….</a:t>
          </a:r>
          <a:r>
            <a:rPr lang="hi-IN" sz="2400" dirty="0"/>
            <a:t> को देखने की आदत विकसित करेंगे तो हम किसी के प्रति </a:t>
          </a:r>
          <a:r>
            <a:rPr lang="en-US" sz="2400" dirty="0"/>
            <a:t>……..</a:t>
          </a:r>
          <a:r>
            <a:rPr lang="hi-IN" sz="2400" dirty="0"/>
            <a:t> नहीं करेंगे</a:t>
          </a:r>
          <a:r>
            <a:rPr lang="en-US" sz="2400" dirty="0"/>
            <a:t>.</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custT="1"/>
      <dgm:spPr/>
      <dgm:t>
        <a:bodyPr/>
        <a:lstStyle/>
        <a:p>
          <a:r>
            <a:rPr lang="en-US" sz="2400" dirty="0"/>
            <a:t>…….</a:t>
          </a:r>
          <a:r>
            <a:rPr lang="hi-IN" sz="2400" dirty="0"/>
            <a:t> को दोष दें दूसरों को नहीं</a:t>
          </a:r>
          <a:endParaRPr lang="en-US" sz="2400" dirty="0"/>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custLinFactNeighborX="-3689">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84368"/>
          <a:ext cx="7553388" cy="9931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Source of all good qualities is ………</a:t>
          </a:r>
        </a:p>
      </dsp:txBody>
      <dsp:txXfrm>
        <a:off x="48481" y="132849"/>
        <a:ext cx="7456426" cy="896166"/>
      </dsp:txXfrm>
    </dsp:sp>
    <dsp:sp modelId="{2919C8DD-5BDD-F049-8431-A2B70D63AB3F}">
      <dsp:nvSpPr>
        <dsp:cNvPr id="0" name=""/>
        <dsp:cNvSpPr/>
      </dsp:nvSpPr>
      <dsp:spPr>
        <a:xfrm>
          <a:off x="0" y="1149497"/>
          <a:ext cx="7553388" cy="993128"/>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Where there is ……… all good qualities reside</a:t>
          </a:r>
        </a:p>
      </dsp:txBody>
      <dsp:txXfrm>
        <a:off x="48481" y="1197978"/>
        <a:ext cx="7456426" cy="896166"/>
      </dsp:txXfrm>
    </dsp:sp>
    <dsp:sp modelId="{D0CB3BD7-B0D1-A74A-996E-073AD7978A26}">
      <dsp:nvSpPr>
        <dsp:cNvPr id="0" name=""/>
        <dsp:cNvSpPr/>
      </dsp:nvSpPr>
      <dsp:spPr>
        <a:xfrm>
          <a:off x="0" y="2214626"/>
          <a:ext cx="7553388" cy="993128"/>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Real doer is ……..</a:t>
          </a:r>
        </a:p>
      </dsp:txBody>
      <dsp:txXfrm>
        <a:off x="48481" y="2263107"/>
        <a:ext cx="7456426" cy="896166"/>
      </dsp:txXfrm>
    </dsp:sp>
    <dsp:sp modelId="{769EFCC6-C210-E347-A036-5AEF2B033BDD}">
      <dsp:nvSpPr>
        <dsp:cNvPr id="0" name=""/>
        <dsp:cNvSpPr/>
      </dsp:nvSpPr>
      <dsp:spPr>
        <a:xfrm>
          <a:off x="0" y="3279755"/>
          <a:ext cx="7553388" cy="993128"/>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Everything happens according to …….. plans.</a:t>
          </a:r>
        </a:p>
      </dsp:txBody>
      <dsp:txXfrm>
        <a:off x="48481" y="3328236"/>
        <a:ext cx="7456426" cy="896166"/>
      </dsp:txXfrm>
    </dsp:sp>
    <dsp:sp modelId="{205F1E6C-442E-6E42-8829-0D432C70E9BF}">
      <dsp:nvSpPr>
        <dsp:cNvPr id="0" name=""/>
        <dsp:cNvSpPr/>
      </dsp:nvSpPr>
      <dsp:spPr>
        <a:xfrm>
          <a:off x="0" y="4344883"/>
          <a:ext cx="7553388" cy="993128"/>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If we develop habit of seeing ……. in all circumstances, then we will not have …….. towards anybody.</a:t>
          </a:r>
        </a:p>
      </dsp:txBody>
      <dsp:txXfrm>
        <a:off x="48481" y="4393364"/>
        <a:ext cx="7456426" cy="896166"/>
      </dsp:txXfrm>
    </dsp:sp>
    <dsp:sp modelId="{3827214E-CD6B-B34C-94F1-F7EA7388C6DF}">
      <dsp:nvSpPr>
        <dsp:cNvPr id="0" name=""/>
        <dsp:cNvSpPr/>
      </dsp:nvSpPr>
      <dsp:spPr>
        <a:xfrm>
          <a:off x="0" y="5410012"/>
          <a:ext cx="7553388" cy="9931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US" sz="2500" kern="1200" dirty="0"/>
            <a:t>Blame …….. not others</a:t>
          </a:r>
        </a:p>
      </dsp:txBody>
      <dsp:txXfrm>
        <a:off x="48481" y="5458493"/>
        <a:ext cx="7456426" cy="896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128"/>
          <a:ext cx="7691652" cy="1066756"/>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सभी अच्छे गुणों का स्रोत </a:t>
          </a:r>
          <a:r>
            <a:rPr lang="en-US" sz="2400" kern="1200" dirty="0"/>
            <a:t>…….   </a:t>
          </a:r>
          <a:r>
            <a:rPr lang="hi-IN" sz="2400" kern="1200" dirty="0"/>
            <a:t>है</a:t>
          </a:r>
          <a:endParaRPr lang="en-US" sz="2400" kern="1200" dirty="0"/>
        </a:p>
      </dsp:txBody>
      <dsp:txXfrm>
        <a:off x="52075" y="52203"/>
        <a:ext cx="7587502" cy="962606"/>
      </dsp:txXfrm>
    </dsp:sp>
    <dsp:sp modelId="{2919C8DD-5BDD-F049-8431-A2B70D63AB3F}">
      <dsp:nvSpPr>
        <dsp:cNvPr id="0" name=""/>
        <dsp:cNvSpPr/>
      </dsp:nvSpPr>
      <dsp:spPr>
        <a:xfrm>
          <a:off x="0" y="1081074"/>
          <a:ext cx="7691652" cy="1066756"/>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जहां </a:t>
          </a:r>
          <a:r>
            <a:rPr lang="en-US" sz="2400" kern="1200" dirty="0"/>
            <a:t>…….</a:t>
          </a:r>
          <a:r>
            <a:rPr lang="hi-IN" sz="2400" kern="1200" dirty="0"/>
            <a:t> हैं वहां सभी अच्छे गुण निवास करते हैं</a:t>
          </a:r>
          <a:endParaRPr lang="en-US" sz="2400" kern="1200" dirty="0"/>
        </a:p>
      </dsp:txBody>
      <dsp:txXfrm>
        <a:off x="52075" y="1133149"/>
        <a:ext cx="7587502" cy="962606"/>
      </dsp:txXfrm>
    </dsp:sp>
    <dsp:sp modelId="{D0CB3BD7-B0D1-A74A-996E-073AD7978A26}">
      <dsp:nvSpPr>
        <dsp:cNvPr id="0" name=""/>
        <dsp:cNvSpPr/>
      </dsp:nvSpPr>
      <dsp:spPr>
        <a:xfrm>
          <a:off x="0" y="2162020"/>
          <a:ext cx="7691652" cy="1066756"/>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असली कर्ता </a:t>
          </a:r>
          <a:r>
            <a:rPr lang="en-US" sz="2400" kern="1200" dirty="0"/>
            <a:t>…….</a:t>
          </a:r>
          <a:r>
            <a:rPr lang="hi-IN" sz="2400" kern="1200" dirty="0"/>
            <a:t> है</a:t>
          </a:r>
          <a:endParaRPr lang="en-US" sz="2400" kern="1200" dirty="0"/>
        </a:p>
      </dsp:txBody>
      <dsp:txXfrm>
        <a:off x="52075" y="2214095"/>
        <a:ext cx="7587502" cy="962606"/>
      </dsp:txXfrm>
    </dsp:sp>
    <dsp:sp modelId="{769EFCC6-C210-E347-A036-5AEF2B033BDD}">
      <dsp:nvSpPr>
        <dsp:cNvPr id="0" name=""/>
        <dsp:cNvSpPr/>
      </dsp:nvSpPr>
      <dsp:spPr>
        <a:xfrm>
          <a:off x="0" y="3242967"/>
          <a:ext cx="7691652" cy="1066756"/>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सब कुछ </a:t>
          </a:r>
          <a:r>
            <a:rPr lang="en-US" sz="2400" kern="1200" dirty="0"/>
            <a:t>…….</a:t>
          </a:r>
          <a:r>
            <a:rPr lang="hi-IN" sz="2400" kern="1200" dirty="0"/>
            <a:t> की योजना के अनुसार होता है</a:t>
          </a:r>
          <a:endParaRPr lang="en-US" sz="2400" kern="1200" dirty="0"/>
        </a:p>
      </dsp:txBody>
      <dsp:txXfrm>
        <a:off x="52075" y="3295042"/>
        <a:ext cx="7587502" cy="962606"/>
      </dsp:txXfrm>
    </dsp:sp>
    <dsp:sp modelId="{205F1E6C-442E-6E42-8829-0D432C70E9BF}">
      <dsp:nvSpPr>
        <dsp:cNvPr id="0" name=""/>
        <dsp:cNvSpPr/>
      </dsp:nvSpPr>
      <dsp:spPr>
        <a:xfrm>
          <a:off x="0" y="4323913"/>
          <a:ext cx="7691652" cy="1066756"/>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hi-IN" sz="2400" kern="1200" dirty="0"/>
            <a:t>यदि हम सभी परिस्थितियों में </a:t>
          </a:r>
          <a:r>
            <a:rPr lang="en-US" sz="2400" kern="1200" dirty="0"/>
            <a:t>…….</a:t>
          </a:r>
          <a:r>
            <a:rPr lang="hi-IN" sz="2400" kern="1200" dirty="0"/>
            <a:t> को देखने की आदत विकसित करेंगे तो हम किसी के प्रति </a:t>
          </a:r>
          <a:r>
            <a:rPr lang="en-US" sz="2400" kern="1200" dirty="0"/>
            <a:t>……..</a:t>
          </a:r>
          <a:r>
            <a:rPr lang="hi-IN" sz="2400" kern="1200" dirty="0"/>
            <a:t> नहीं करेंगे</a:t>
          </a:r>
          <a:r>
            <a:rPr lang="en-US" sz="2400" kern="1200" dirty="0"/>
            <a:t>.</a:t>
          </a:r>
        </a:p>
      </dsp:txBody>
      <dsp:txXfrm>
        <a:off x="52075" y="4375988"/>
        <a:ext cx="7587502" cy="962606"/>
      </dsp:txXfrm>
    </dsp:sp>
    <dsp:sp modelId="{3827214E-CD6B-B34C-94F1-F7EA7388C6DF}">
      <dsp:nvSpPr>
        <dsp:cNvPr id="0" name=""/>
        <dsp:cNvSpPr/>
      </dsp:nvSpPr>
      <dsp:spPr>
        <a:xfrm>
          <a:off x="0" y="5404859"/>
          <a:ext cx="7691652" cy="1066756"/>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a:t>
          </a:r>
          <a:r>
            <a:rPr lang="hi-IN" sz="2400" kern="1200" dirty="0"/>
            <a:t> को दोष दें दूसरों को नहीं</a:t>
          </a:r>
          <a:endParaRPr lang="en-US" sz="2400" kern="1200" dirty="0"/>
        </a:p>
      </dsp:txBody>
      <dsp:txXfrm>
        <a:off x="52075" y="5456934"/>
        <a:ext cx="7587502" cy="9626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102-8CAE-D94E-9189-EF502ACF2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17AE51-03B9-8049-ABC0-236A0449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D8858-DC82-FD43-BCD8-519E0A6BB67D}"/>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5" name="Footer Placeholder 4">
            <a:extLst>
              <a:ext uri="{FF2B5EF4-FFF2-40B4-BE49-F238E27FC236}">
                <a16:creationId xmlns:a16="http://schemas.microsoft.com/office/drawing/2014/main" id="{26157ED2-2270-414A-AE58-BC9D040DD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D875A-2974-274F-8AA6-94DC153844B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72236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B6E-E6A8-2140-9CC0-FBA8E7684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DD074-DB1D-7B4D-8C03-8DDFA271B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9BAD-1C90-F34A-8865-6F5914C8557F}"/>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5" name="Footer Placeholder 4">
            <a:extLst>
              <a:ext uri="{FF2B5EF4-FFF2-40B4-BE49-F238E27FC236}">
                <a16:creationId xmlns:a16="http://schemas.microsoft.com/office/drawing/2014/main" id="{AED4E7FB-8940-DC4C-94D9-B491D0909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6B6AC-C47E-6146-801C-168B96087B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8296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A2364-5065-7C40-B30F-297339D73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D74320-D8B2-F14D-8645-C3E53A18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2CA-95EA-294A-A64D-89F10D5C71EF}"/>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5" name="Footer Placeholder 4">
            <a:extLst>
              <a:ext uri="{FF2B5EF4-FFF2-40B4-BE49-F238E27FC236}">
                <a16:creationId xmlns:a16="http://schemas.microsoft.com/office/drawing/2014/main" id="{0EE8A6A2-679B-C04F-9654-3098F33FC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68A3E-1B80-2843-8F78-808ECBE6B8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72381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F54F-21E1-DF4E-98C7-68F438BD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BDC6D-2518-444B-9F6B-38EB59594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A098-829C-1D45-BB3E-810054DE3180}"/>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5" name="Footer Placeholder 4">
            <a:extLst>
              <a:ext uri="{FF2B5EF4-FFF2-40B4-BE49-F238E27FC236}">
                <a16:creationId xmlns:a16="http://schemas.microsoft.com/office/drawing/2014/main" id="{F8E91B6E-C4A0-464E-A8D0-1150B4DB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715C-2FD4-254A-85FA-643A4DBCD759}"/>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6772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4F2-F4A6-D64F-A7AB-83074C474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83C0E-4581-CA4E-8E6C-6279EC4A3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90AF-6EB6-7B49-B7EF-9E59A916FA54}"/>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5" name="Footer Placeholder 4">
            <a:extLst>
              <a:ext uri="{FF2B5EF4-FFF2-40B4-BE49-F238E27FC236}">
                <a16:creationId xmlns:a16="http://schemas.microsoft.com/office/drawing/2014/main" id="{8B6F4E4D-EC9F-7D42-A115-787076DD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33406-16B2-4B48-9B54-1DFE0D18C97D}"/>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491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CF59-2C26-594D-A1AD-0B12CBBF5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193E7-08E2-5441-861B-8A084F687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B199B-F78C-2D4D-B1E5-697E4D439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56036-A8A4-5E44-BB01-0B6BE3CC4B22}"/>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6" name="Footer Placeholder 5">
            <a:extLst>
              <a:ext uri="{FF2B5EF4-FFF2-40B4-BE49-F238E27FC236}">
                <a16:creationId xmlns:a16="http://schemas.microsoft.com/office/drawing/2014/main" id="{12659AE6-0989-1D4B-85F8-99EC4D2BD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DDBEA-B093-6842-991A-D86430A163E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31318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AD9A-2C14-CD48-AA8E-AEDDA4C76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3CCE4-4BBD-A04E-90E9-FD50FBC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CB081-5675-A043-B62D-57A979201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098AB7-6BE7-1C43-90A8-1EE2FB6D6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E6500-E4AB-D641-9640-B5C37B50A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1E7FD-CF9A-4447-921F-2AB7242DC288}"/>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8" name="Footer Placeholder 7">
            <a:extLst>
              <a:ext uri="{FF2B5EF4-FFF2-40B4-BE49-F238E27FC236}">
                <a16:creationId xmlns:a16="http://schemas.microsoft.com/office/drawing/2014/main" id="{CBE265BE-0F85-BC48-B468-23B0256D2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DEBA3-FC2A-3646-A7BF-66B7E5E2E5AC}"/>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1345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85AB-8229-9C48-8718-57FF11BC2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54899-9384-704D-BDD1-790F2FBE145A}"/>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4" name="Footer Placeholder 3">
            <a:extLst>
              <a:ext uri="{FF2B5EF4-FFF2-40B4-BE49-F238E27FC236}">
                <a16:creationId xmlns:a16="http://schemas.microsoft.com/office/drawing/2014/main" id="{92AC35A1-4612-384D-986C-AE71AA30BD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A9F8C-6FEB-3E40-AD31-3DB1BF7A564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05064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1627-FDFA-9E48-B3EF-88F881F9F1FA}"/>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3" name="Footer Placeholder 2">
            <a:extLst>
              <a:ext uri="{FF2B5EF4-FFF2-40B4-BE49-F238E27FC236}">
                <a16:creationId xmlns:a16="http://schemas.microsoft.com/office/drawing/2014/main" id="{E6EE5EA0-86FF-6D42-821D-E8FCE1A6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9B5A7-02CB-4641-96D0-447192A629BF}"/>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9657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AB7-84BC-9848-A46B-159C3D215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93486-4270-F349-B271-12AB953B3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B2775-6ADE-9C43-98A2-01C65A1F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9372E-A5FC-734C-BCA1-87CE600F7344}"/>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6" name="Footer Placeholder 5">
            <a:extLst>
              <a:ext uri="{FF2B5EF4-FFF2-40B4-BE49-F238E27FC236}">
                <a16:creationId xmlns:a16="http://schemas.microsoft.com/office/drawing/2014/main" id="{DCBCE260-D36D-9A4E-99F3-30E70D8D9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1DDF-EFC0-6B49-8406-20EC55306288}"/>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81677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328F-7D44-3F48-B6AD-DFD73F215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6645A-56FB-A94B-965E-7BB022A46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CA1A9-0DC6-644E-9FD0-F810471A3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03876-4BDE-B745-B8EA-8914CC3583FA}"/>
              </a:ext>
            </a:extLst>
          </p:cNvPr>
          <p:cNvSpPr>
            <a:spLocks noGrp="1"/>
          </p:cNvSpPr>
          <p:nvPr>
            <p:ph type="dt" sz="half" idx="10"/>
          </p:nvPr>
        </p:nvSpPr>
        <p:spPr/>
        <p:txBody>
          <a:bodyPr/>
          <a:lstStyle/>
          <a:p>
            <a:fld id="{452613F9-5559-4E45-B0D5-40A192769A77}" type="datetimeFigureOut">
              <a:rPr lang="en-US" smtClean="0"/>
              <a:t>3/25/21</a:t>
            </a:fld>
            <a:endParaRPr lang="en-US"/>
          </a:p>
        </p:txBody>
      </p:sp>
      <p:sp>
        <p:nvSpPr>
          <p:cNvPr id="6" name="Footer Placeholder 5">
            <a:extLst>
              <a:ext uri="{FF2B5EF4-FFF2-40B4-BE49-F238E27FC236}">
                <a16:creationId xmlns:a16="http://schemas.microsoft.com/office/drawing/2014/main" id="{255EB9B8-D9E2-5D43-9EB8-43B126DCA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A2045-184A-2347-BC56-0C7EC3CE07F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825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9C7B1-57DA-6540-B1E6-CB13896B9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C2ED6-538A-3642-B51A-06ABEABC5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C4C6-134B-0345-A347-0E38A4C92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613F9-5559-4E45-B0D5-40A192769A77}" type="datetimeFigureOut">
              <a:rPr lang="en-US" smtClean="0"/>
              <a:t>3/25/21</a:t>
            </a:fld>
            <a:endParaRPr lang="en-US"/>
          </a:p>
        </p:txBody>
      </p:sp>
      <p:sp>
        <p:nvSpPr>
          <p:cNvPr id="5" name="Footer Placeholder 4">
            <a:extLst>
              <a:ext uri="{FF2B5EF4-FFF2-40B4-BE49-F238E27FC236}">
                <a16:creationId xmlns:a16="http://schemas.microsoft.com/office/drawing/2014/main" id="{3D4AC87B-7EFA-B144-9438-9DD8572D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FD83C-D180-3545-A20D-1C4629A88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D6AE-91C4-FD40-893E-D04ED85CC1BE}" type="slidenum">
              <a:rPr lang="en-US" smtClean="0"/>
              <a:t>‹#›</a:t>
            </a:fld>
            <a:endParaRPr lang="en-US"/>
          </a:p>
        </p:txBody>
      </p:sp>
    </p:spTree>
    <p:extLst>
      <p:ext uri="{BB962C8B-B14F-4D97-AF65-F5344CB8AC3E}">
        <p14:creationId xmlns:p14="http://schemas.microsoft.com/office/powerpoint/2010/main" val="334682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vedabase.io/en/search/synonyms/?original=sukha" TargetMode="External"/><Relationship Id="rId13" Type="http://schemas.openxmlformats.org/officeDocument/2006/relationships/hyperlink" Target="https://vedabase.io/en/search/synonyms/?original=anity%C4%81%E1%B8%A5" TargetMode="External"/><Relationship Id="rId3" Type="http://schemas.openxmlformats.org/officeDocument/2006/relationships/hyperlink" Target="https://vedabase.io/en/search/synonyms/?original=spar%C5%9B%C4%81%E1%B8%A5" TargetMode="External"/><Relationship Id="rId7" Type="http://schemas.openxmlformats.org/officeDocument/2006/relationships/hyperlink" Target="https://vedabase.io/en/search/synonyms/?original=u%E1%B9%A3%E1%B9%87a" TargetMode="External"/><Relationship Id="rId12" Type="http://schemas.openxmlformats.org/officeDocument/2006/relationships/hyperlink" Target="https://vedabase.io/en/search/synonyms/?original=ap%C4%81yina%E1%B8%A5" TargetMode="External"/><Relationship Id="rId2" Type="http://schemas.openxmlformats.org/officeDocument/2006/relationships/hyperlink" Target="https://vedabase.io/en/search/synonyms/?original=m%C4%81tr%C4%81" TargetMode="External"/><Relationship Id="rId16" Type="http://schemas.openxmlformats.org/officeDocument/2006/relationships/hyperlink" Target="https://vedabase.io/en/search/synonyms/?original=bh%C4%81rat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C5%9B%C4%ABta" TargetMode="External"/><Relationship Id="rId11" Type="http://schemas.openxmlformats.org/officeDocument/2006/relationships/hyperlink" Target="https://vedabase.io/en/search/synonyms/?original=%C4%81gama" TargetMode="External"/><Relationship Id="rId5" Type="http://schemas.openxmlformats.org/officeDocument/2006/relationships/hyperlink" Target="https://vedabase.io/en/search/synonyms/?original=kaunteya" TargetMode="External"/><Relationship Id="rId15" Type="http://schemas.openxmlformats.org/officeDocument/2006/relationships/hyperlink" Target="https://vedabase.io/en/search/synonyms/?original=titik%E1%B9%A3asva" TargetMode="External"/><Relationship Id="rId10" Type="http://schemas.openxmlformats.org/officeDocument/2006/relationships/hyperlink" Target="https://vedabase.io/en/search/synonyms/?original=d%C4%81%E1%B8%A5" TargetMode="External"/><Relationship Id="rId4" Type="http://schemas.openxmlformats.org/officeDocument/2006/relationships/hyperlink" Target="https://vedabase.io/en/search/synonyms/?original=tu" TargetMode="External"/><Relationship Id="rId9" Type="http://schemas.openxmlformats.org/officeDocument/2006/relationships/hyperlink" Target="https://vedabase.io/en/search/synonyms/?original=du%E1%B8%A5kha" TargetMode="External"/><Relationship Id="rId14" Type="http://schemas.openxmlformats.org/officeDocument/2006/relationships/hyperlink" Target="https://vedabase.io/en/search/synonyms/?original=t%C4%81n"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vedabase.io/en/search/synonyms/?original=gu%E1%B9%87ai%E1%B8%A5" TargetMode="External"/><Relationship Id="rId13" Type="http://schemas.openxmlformats.org/officeDocument/2006/relationships/hyperlink" Target="https://vedabase.io/en/search/synonyms/?original=abhaktasya" TargetMode="External"/><Relationship Id="rId18" Type="http://schemas.openxmlformats.org/officeDocument/2006/relationships/hyperlink" Target="https://vedabase.io/en/search/synonyms/?original=asati" TargetMode="External"/><Relationship Id="rId3" Type="http://schemas.openxmlformats.org/officeDocument/2006/relationships/hyperlink" Target="https://vedabase.io/en/search/synonyms/?original=asti" TargetMode="External"/><Relationship Id="rId7" Type="http://schemas.openxmlformats.org/officeDocument/2006/relationships/hyperlink" Target="https://vedabase.io/en/search/synonyms/?original=sarvai%E1%B8%A5" TargetMode="External"/><Relationship Id="rId12" Type="http://schemas.openxmlformats.org/officeDocument/2006/relationships/hyperlink" Target="https://vedabase.io/en/search/synonyms/?original=harau" TargetMode="External"/><Relationship Id="rId17" Type="http://schemas.openxmlformats.org/officeDocument/2006/relationships/hyperlink" Target="https://vedabase.io/en/search/synonyms/?original=manorathena" TargetMode="External"/><Relationship Id="rId2" Type="http://schemas.openxmlformats.org/officeDocument/2006/relationships/hyperlink" Target="https://vedabase.io/en/search/synonyms/?original=yasya" TargetMode="External"/><Relationship Id="rId16" Type="http://schemas.openxmlformats.org/officeDocument/2006/relationships/hyperlink" Target="https://vedabase.io/en/search/synonyms/?original=gu%E1%B9%87%C4%81%E1%B8%A5" TargetMode="External"/><Relationship Id="rId20" Type="http://schemas.openxmlformats.org/officeDocument/2006/relationships/hyperlink" Target="https://vedabase.io/en/search/synonyms/?original=bahi%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ki%C3%B1can%C4%81" TargetMode="External"/><Relationship Id="rId11" Type="http://schemas.openxmlformats.org/officeDocument/2006/relationships/hyperlink" Target="https://vedabase.io/en/search/synonyms/?original=sur%C4%81%E1%B8%A5" TargetMode="External"/><Relationship Id="rId5" Type="http://schemas.openxmlformats.org/officeDocument/2006/relationships/hyperlink" Target="https://vedabase.io/en/search/synonyms/?original=bhagavati" TargetMode="External"/><Relationship Id="rId15" Type="http://schemas.openxmlformats.org/officeDocument/2006/relationships/hyperlink" Target="https://vedabase.io/en/search/synonyms/?original=mahat" TargetMode="External"/><Relationship Id="rId10" Type="http://schemas.openxmlformats.org/officeDocument/2006/relationships/hyperlink" Target="https://vedabase.io/en/search/synonyms/?original=sam%C4%81sate" TargetMode="External"/><Relationship Id="rId19" Type="http://schemas.openxmlformats.org/officeDocument/2006/relationships/hyperlink" Target="https://vedabase.io/en/search/synonyms/?original=dh%C4%81vata%E1%B8%A5" TargetMode="External"/><Relationship Id="rId4" Type="http://schemas.openxmlformats.org/officeDocument/2006/relationships/hyperlink" Target="https://vedabase.io/en/search/synonyms/?original=bhakti%E1%B8%A5" TargetMode="External"/><Relationship Id="rId9" Type="http://schemas.openxmlformats.org/officeDocument/2006/relationships/hyperlink" Target="https://vedabase.io/en/search/synonyms/?original=tatra" TargetMode="External"/><Relationship Id="rId14" Type="http://schemas.openxmlformats.org/officeDocument/2006/relationships/hyperlink" Target="https://vedabase.io/en/search/synonyms/?original=kuta%E1%B8%A5"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vedabase.io/en/search/synonyms/?original=puru%E1%B9%A3am" TargetMode="External"/><Relationship Id="rId13" Type="http://schemas.openxmlformats.org/officeDocument/2006/relationships/hyperlink" Target="https://vedabase.io/en/search/synonyms/?original=sukham" TargetMode="External"/><Relationship Id="rId3" Type="http://schemas.openxmlformats.org/officeDocument/2006/relationships/hyperlink" Target="https://vedabase.io/en/search/synonyms/?original=yam" TargetMode="External"/><Relationship Id="rId7" Type="http://schemas.openxmlformats.org/officeDocument/2006/relationships/hyperlink" Target="https://vedabase.io/en/search/synonyms/?original=ete" TargetMode="External"/><Relationship Id="rId12" Type="http://schemas.openxmlformats.org/officeDocument/2006/relationships/hyperlink" Target="https://vedabase.io/en/search/synonyms/?original=du%E1%B8%A5kha" TargetMode="External"/><Relationship Id="rId17" Type="http://schemas.openxmlformats.org/officeDocument/2006/relationships/hyperlink" Target="https://vedabase.io/en/search/synonyms/?original=kalpate" TargetMode="External"/><Relationship Id="rId2" Type="http://schemas.openxmlformats.org/officeDocument/2006/relationships/image" Target="../media/image15.jpeg"/><Relationship Id="rId16" Type="http://schemas.openxmlformats.org/officeDocument/2006/relationships/hyperlink" Target="https://vedabase.io/en/search/synonyms/?original=am%E1%B9%9Btatv%C4%81y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vyathayanti" TargetMode="External"/><Relationship Id="rId11" Type="http://schemas.openxmlformats.org/officeDocument/2006/relationships/hyperlink" Target="https://vedabase.io/en/search/synonyms/?original=sama" TargetMode="External"/><Relationship Id="rId5" Type="http://schemas.openxmlformats.org/officeDocument/2006/relationships/hyperlink" Target="https://vedabase.io/en/search/synonyms/?original=na" TargetMode="External"/><Relationship Id="rId15" Type="http://schemas.openxmlformats.org/officeDocument/2006/relationships/hyperlink" Target="https://vedabase.io/en/search/synonyms/?original=sa%E1%B8%A5" TargetMode="External"/><Relationship Id="rId10" Type="http://schemas.openxmlformats.org/officeDocument/2006/relationships/hyperlink" Target="https://vedabase.io/en/search/synonyms/?original=%E1%B9%9B%E1%B9%A3abha" TargetMode="External"/><Relationship Id="rId4" Type="http://schemas.openxmlformats.org/officeDocument/2006/relationships/hyperlink" Target="https://vedabase.io/en/search/synonyms/?original=hi" TargetMode="External"/><Relationship Id="rId9" Type="http://schemas.openxmlformats.org/officeDocument/2006/relationships/hyperlink" Target="https://vedabase.io/en/search/synonyms/?original=puru%E1%B9%A3a" TargetMode="External"/><Relationship Id="rId14" Type="http://schemas.openxmlformats.org/officeDocument/2006/relationships/hyperlink" Target="https://vedabase.io/en/search/synonyms/?original=dh%C4%ABram"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vedabase.io/en/search/synonyms/?original=veda" TargetMode="External"/><Relationship Id="rId13" Type="http://schemas.openxmlformats.org/officeDocument/2006/relationships/hyperlink" Target="https://vedabase.io/en/search/synonyms/?original=muhyanti" TargetMode="External"/><Relationship Id="rId3" Type="http://schemas.openxmlformats.org/officeDocument/2006/relationships/hyperlink" Target="https://vedabase.io/en/search/synonyms/?original=hi" TargetMode="External"/><Relationship Id="rId7" Type="http://schemas.openxmlformats.org/officeDocument/2006/relationships/hyperlink" Target="https://vedabase.io/en/search/synonyms/?original=pum%C4%81n" TargetMode="External"/><Relationship Id="rId12" Type="http://schemas.openxmlformats.org/officeDocument/2006/relationships/hyperlink" Target="https://vedabase.io/en/search/synonyms/?original=yukt%C4%81%E1%B8%A5" TargetMode="External"/><Relationship Id="rId2" Type="http://schemas.openxmlformats.org/officeDocument/2006/relationships/hyperlink" Target="https://vedabase.io/en/search/synonyms/?original=na" TargetMode="External"/><Relationship Id="rId16"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s://vedabase.io/en/search/synonyms/?original=r%C4%81jan" TargetMode="External"/><Relationship Id="rId11" Type="http://schemas.openxmlformats.org/officeDocument/2006/relationships/hyperlink" Target="https://vedabase.io/en/search/synonyms/?original=vijij%C3%B1%C4%81say%C4%81" TargetMode="External"/><Relationship Id="rId5" Type="http://schemas.openxmlformats.org/officeDocument/2006/relationships/hyperlink" Target="https://vedabase.io/en/search/synonyms/?original=karhicit" TargetMode="External"/><Relationship Id="rId15" Type="http://schemas.openxmlformats.org/officeDocument/2006/relationships/hyperlink" Target="https://vedabase.io/en/search/synonyms/?original=api" TargetMode="External"/><Relationship Id="rId10" Type="http://schemas.openxmlformats.org/officeDocument/2006/relationships/hyperlink" Target="https://vedabase.io/en/search/synonyms/?original=yat" TargetMode="External"/><Relationship Id="rId4" Type="http://schemas.openxmlformats.org/officeDocument/2006/relationships/hyperlink" Target="https://vedabase.io/en/search/synonyms/?original=asya" TargetMode="External"/><Relationship Id="rId9" Type="http://schemas.openxmlformats.org/officeDocument/2006/relationships/hyperlink" Target="https://vedabase.io/en/search/synonyms/?original=vidhitsitam" TargetMode="External"/><Relationship Id="rId14" Type="http://schemas.openxmlformats.org/officeDocument/2006/relationships/hyperlink" Target="https://vedabase.io/en/search/synonyms/?original=kavaya%E1%B8%A5"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vedabase.io/en/search/synonyms/?original=avyayam" TargetMode="External"/><Relationship Id="rId13" Type="http://schemas.openxmlformats.org/officeDocument/2006/relationships/hyperlink" Target="https://vedabase.io/en/search/synonyms/?original=na%E1%B9%ADa%E1%B8%A5" TargetMode="External"/><Relationship Id="rId3" Type="http://schemas.openxmlformats.org/officeDocument/2006/relationships/hyperlink" Target="https://vedabase.io/en/search/synonyms/?original=m%C4%81y%C4%81" TargetMode="External"/><Relationship Id="rId7" Type="http://schemas.openxmlformats.org/officeDocument/2006/relationships/hyperlink" Target="https://vedabase.io/en/search/synonyms/?original=adhok%E1%B9%A3ajam" TargetMode="External"/><Relationship Id="rId12" Type="http://schemas.openxmlformats.org/officeDocument/2006/relationships/hyperlink" Target="https://vedabase.io/en/search/synonyms/?original=d%E1%B9%9B%C5%9B%C4%81" TargetMode="External"/><Relationship Id="rId2" Type="http://schemas.openxmlformats.org/officeDocument/2006/relationships/image" Target="../media/image18.jpeg"/><Relationship Id="rId16" Type="http://schemas.openxmlformats.org/officeDocument/2006/relationships/hyperlink" Target="https://vedabase.io/en/search/synonyms/?original=yath%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j%C3%B1%C4%81" TargetMode="External"/><Relationship Id="rId11" Type="http://schemas.openxmlformats.org/officeDocument/2006/relationships/hyperlink" Target="https://vedabase.io/en/search/synonyms/?original=m%C5%AB%E1%B8%8Dha" TargetMode="External"/><Relationship Id="rId5" Type="http://schemas.openxmlformats.org/officeDocument/2006/relationships/hyperlink" Target="https://vedabase.io/en/search/synonyms/?original=%C4%81cchannam" TargetMode="External"/><Relationship Id="rId15" Type="http://schemas.openxmlformats.org/officeDocument/2006/relationships/hyperlink" Target="https://vedabase.io/en/search/synonyms/?original=dhara%E1%B8%A5" TargetMode="External"/><Relationship Id="rId10" Type="http://schemas.openxmlformats.org/officeDocument/2006/relationships/hyperlink" Target="https://vedabase.io/en/search/synonyms/?original=lak%E1%B9%A3yase" TargetMode="External"/><Relationship Id="rId4" Type="http://schemas.openxmlformats.org/officeDocument/2006/relationships/hyperlink" Target="https://vedabase.io/en/search/synonyms/?original=javanik%C4%81" TargetMode="External"/><Relationship Id="rId9" Type="http://schemas.openxmlformats.org/officeDocument/2006/relationships/hyperlink" Target="https://vedabase.io/en/search/synonyms/?original=na" TargetMode="External"/><Relationship Id="rId14" Type="http://schemas.openxmlformats.org/officeDocument/2006/relationships/hyperlink" Target="https://vedabase.io/en/search/synonyms/?original=n%C4%81%E1%B9%ADya"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vedabase.io/en/search/synonyms/?original=v%C4%81n" TargetMode="External"/><Relationship Id="rId13" Type="http://schemas.openxmlformats.org/officeDocument/2006/relationships/hyperlink" Target="https://vedabase.io/en/search/synonyms/?original=iti" TargetMode="External"/><Relationship Id="rId18" Type="http://schemas.openxmlformats.org/officeDocument/2006/relationships/hyperlink" Target="https://vedabase.io/en/search/synonyms/?original=durlabha%E1%B8%A5" TargetMode="External"/><Relationship Id="rId3" Type="http://schemas.openxmlformats.org/officeDocument/2006/relationships/image" Target="../media/image21.jpeg"/><Relationship Id="rId7" Type="http://schemas.openxmlformats.org/officeDocument/2006/relationships/hyperlink" Target="https://vedabase.io/en/search/synonyms/?original=j%C3%B1%C4%81na" TargetMode="External"/><Relationship Id="rId12" Type="http://schemas.openxmlformats.org/officeDocument/2006/relationships/hyperlink" Target="https://vedabase.io/en/search/synonyms/?original=sarvam" TargetMode="External"/><Relationship Id="rId17" Type="http://schemas.openxmlformats.org/officeDocument/2006/relationships/hyperlink" Target="https://vedabase.io/en/search/synonyms/?original=su" TargetMode="External"/><Relationship Id="rId2" Type="http://schemas.openxmlformats.org/officeDocument/2006/relationships/image" Target="../media/image20.jpeg"/><Relationship Id="rId16" Type="http://schemas.openxmlformats.org/officeDocument/2006/relationships/hyperlink" Target="https://vedabase.io/en/search/synonyms/?original=%C4%81tm%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nte" TargetMode="External"/><Relationship Id="rId11" Type="http://schemas.openxmlformats.org/officeDocument/2006/relationships/hyperlink" Target="https://vedabase.io/en/search/synonyms/?original=v%C4%81sudeva%E1%B8%A5" TargetMode="External"/><Relationship Id="rId5" Type="http://schemas.openxmlformats.org/officeDocument/2006/relationships/hyperlink" Target="https://vedabase.io/en/search/synonyms/?original=janman%C4%81m" TargetMode="External"/><Relationship Id="rId15" Type="http://schemas.openxmlformats.org/officeDocument/2006/relationships/hyperlink" Target="https://vedabase.io/en/search/synonyms/?original=mah%C4%81" TargetMode="External"/><Relationship Id="rId10" Type="http://schemas.openxmlformats.org/officeDocument/2006/relationships/hyperlink" Target="https://vedabase.io/en/search/synonyms/?original=prapadyate" TargetMode="External"/><Relationship Id="rId4" Type="http://schemas.openxmlformats.org/officeDocument/2006/relationships/hyperlink" Target="https://vedabase.io/en/search/synonyms/?original=bah%C5%ABn%C4%81m" TargetMode="External"/><Relationship Id="rId9" Type="http://schemas.openxmlformats.org/officeDocument/2006/relationships/hyperlink" Target="https://vedabase.io/en/search/synonyms/?original=m%C4%81m" TargetMode="External"/><Relationship Id="rId14" Type="http://schemas.openxmlformats.org/officeDocument/2006/relationships/hyperlink" Target="https://vedabase.io/en/search/synonyms/?original=sa%E1%B8%A5" TargetMode="Externa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https://vedabase.io/en/search/synonyms/?original=kriy%C4%81%E1%B8%A5" TargetMode="External"/><Relationship Id="rId13" Type="http://schemas.openxmlformats.org/officeDocument/2006/relationships/hyperlink" Target="https://vedabase.io/en/search/synonyms/?original=p%C4%81rtha" TargetMode="External"/><Relationship Id="rId3" Type="http://schemas.openxmlformats.org/officeDocument/2006/relationships/hyperlink" Target="https://vedabase.io/en/search/synonyms/?original=yay%C4%81" TargetMode="External"/><Relationship Id="rId7" Type="http://schemas.openxmlformats.org/officeDocument/2006/relationships/hyperlink" Target="https://vedabase.io/en/search/synonyms/?original=indriya" TargetMode="External"/><Relationship Id="rId12" Type="http://schemas.openxmlformats.org/officeDocument/2006/relationships/hyperlink" Target="https://vedabase.io/en/search/synonyms/?original=s%C4%81" TargetMode="External"/><Relationship Id="rId2" Type="http://schemas.openxmlformats.org/officeDocument/2006/relationships/hyperlink" Target="https://vedabase.io/en/search/synonyms/?original=dh%E1%B9%9Bty%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pr%C4%81%E1%B9%87a" TargetMode="External"/><Relationship Id="rId11" Type="http://schemas.openxmlformats.org/officeDocument/2006/relationships/hyperlink" Target="https://vedabase.io/en/search/synonyms/?original=dh%E1%B9%9Bti%E1%B8%A5" TargetMode="External"/><Relationship Id="rId5" Type="http://schemas.openxmlformats.org/officeDocument/2006/relationships/hyperlink" Target="https://vedabase.io/en/search/synonyms/?original=mana%E1%B8%A5" TargetMode="External"/><Relationship Id="rId10" Type="http://schemas.openxmlformats.org/officeDocument/2006/relationships/hyperlink" Target="https://vedabase.io/en/search/synonyms/?original=avyabhic%C4%81ri%E1%B9%87y%C4%81" TargetMode="External"/><Relationship Id="rId4" Type="http://schemas.openxmlformats.org/officeDocument/2006/relationships/hyperlink" Target="https://vedabase.io/en/search/synonyms/?original=dh%C4%81rayate" TargetMode="External"/><Relationship Id="rId9" Type="http://schemas.openxmlformats.org/officeDocument/2006/relationships/hyperlink" Target="https://vedabase.io/en/search/synonyms/?original=yogena" TargetMode="External"/><Relationship Id="rId14" Type="http://schemas.openxmlformats.org/officeDocument/2006/relationships/hyperlink" Target="https://vedabase.io/en/search/synonyms/?original=s%C4%81ttvik%C4%AB" TargetMode="Externa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jpe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7" Type="http://schemas.openxmlformats.org/officeDocument/2006/relationships/image" Target="../media/image40.png"/><Relationship Id="rId2" Type="http://schemas.openxmlformats.org/officeDocument/2006/relationships/image" Target="../media/image35.jpe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image" Target="../media/image4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BD4CF5-FF35-3140-88C1-B1883DDBCAB1}"/>
              </a:ext>
            </a:extLst>
          </p:cNvPr>
          <p:cNvSpPr>
            <a:spLocks noGrp="1"/>
          </p:cNvSpPr>
          <p:nvPr>
            <p:ph type="ctrTitle"/>
          </p:nvPr>
        </p:nvSpPr>
        <p:spPr>
          <a:xfrm>
            <a:off x="4061999" y="841375"/>
            <a:ext cx="3940760" cy="4054306"/>
          </a:xfrm>
        </p:spPr>
        <p:txBody>
          <a:bodyPr>
            <a:normAutofit fontScale="90000"/>
          </a:bodyPr>
          <a:lstStyle/>
          <a:p>
            <a:br>
              <a:rPr lang="en-US" sz="5200" b="1" dirty="0">
                <a:solidFill>
                  <a:schemeClr val="bg1"/>
                </a:solidFill>
              </a:rPr>
            </a:br>
            <a:br>
              <a:rPr lang="en-US" sz="5200" b="1" dirty="0">
                <a:solidFill>
                  <a:schemeClr val="bg1"/>
                </a:solidFill>
              </a:rPr>
            </a:br>
            <a:br>
              <a:rPr lang="en-US" sz="5200" b="1" dirty="0">
                <a:solidFill>
                  <a:schemeClr val="bg1"/>
                </a:solidFill>
              </a:rPr>
            </a:br>
            <a:r>
              <a:rPr lang="hi-IN" sz="5200" b="1" dirty="0">
                <a:solidFill>
                  <a:schemeClr val="bg1"/>
                </a:solidFill>
              </a:rPr>
              <a:t>जीने की कला</a:t>
            </a:r>
            <a:br>
              <a:rPr lang="en-US" sz="5200" b="1" dirty="0">
                <a:solidFill>
                  <a:schemeClr val="bg1"/>
                </a:solidFill>
              </a:rPr>
            </a:br>
            <a:br>
              <a:rPr lang="en-US" sz="5200" b="1" dirty="0">
                <a:solidFill>
                  <a:schemeClr val="bg1"/>
                </a:solidFill>
              </a:rPr>
            </a:br>
            <a:r>
              <a:rPr lang="en-US" sz="5200" b="1" dirty="0">
                <a:solidFill>
                  <a:schemeClr val="bg1"/>
                </a:solidFill>
                <a:latin typeface="Balaram" pitchFamily="2" charset="0"/>
              </a:rPr>
              <a:t>Art of Living</a:t>
            </a:r>
            <a:br>
              <a:rPr lang="en-US" sz="5200" b="1" dirty="0">
                <a:solidFill>
                  <a:schemeClr val="bg1"/>
                </a:solidFill>
              </a:rPr>
            </a:br>
            <a:br>
              <a:rPr lang="en-US" sz="5200" dirty="0">
                <a:solidFill>
                  <a:schemeClr val="bg1"/>
                </a:solidFill>
              </a:rPr>
            </a:br>
            <a:endParaRPr lang="en-US" sz="5200" dirty="0">
              <a:solidFill>
                <a:schemeClr val="bg1"/>
              </a:solidFill>
            </a:endParaRPr>
          </a:p>
        </p:txBody>
      </p:sp>
      <p:sp>
        <p:nvSpPr>
          <p:cNvPr id="3" name="Subtitle 2">
            <a:extLst>
              <a:ext uri="{FF2B5EF4-FFF2-40B4-BE49-F238E27FC236}">
                <a16:creationId xmlns:a16="http://schemas.microsoft.com/office/drawing/2014/main" id="{87CB3B66-81D9-EB4D-9751-431488BE074A}"/>
              </a:ext>
            </a:extLst>
          </p:cNvPr>
          <p:cNvSpPr>
            <a:spLocks noGrp="1"/>
          </p:cNvSpPr>
          <p:nvPr>
            <p:ph type="subTitle" idx="1"/>
          </p:nvPr>
        </p:nvSpPr>
        <p:spPr>
          <a:xfrm>
            <a:off x="4354513" y="4337072"/>
            <a:ext cx="3506264" cy="1671616"/>
          </a:xfrm>
        </p:spPr>
        <p:txBody>
          <a:bodyPr>
            <a:normAutofit/>
          </a:bodyPr>
          <a:lstStyle/>
          <a:p>
            <a:r>
              <a:rPr lang="en-US" dirty="0">
                <a:solidFill>
                  <a:schemeClr val="bg1"/>
                </a:solidFill>
                <a:latin typeface="Balaram" pitchFamily="2" charset="0"/>
              </a:rPr>
              <a:t>Based on Bhagavat </a:t>
            </a:r>
            <a:r>
              <a:rPr lang="en-US" dirty="0" err="1">
                <a:solidFill>
                  <a:schemeClr val="bg1"/>
                </a:solidFill>
                <a:latin typeface="Balaram" pitchFamily="2" charset="0"/>
              </a:rPr>
              <a:t>Saptah</a:t>
            </a:r>
            <a:r>
              <a:rPr lang="en-US" dirty="0">
                <a:solidFill>
                  <a:schemeClr val="bg1"/>
                </a:solidFill>
                <a:latin typeface="Balaram" pitchFamily="2" charset="0"/>
              </a:rPr>
              <a:t> Lecture by HH </a:t>
            </a:r>
            <a:r>
              <a:rPr lang="en-US" dirty="0" err="1">
                <a:solidFill>
                  <a:schemeClr val="bg1"/>
                </a:solidFill>
                <a:latin typeface="Balaram" pitchFamily="2" charset="0"/>
              </a:rPr>
              <a:t>Maha</a:t>
            </a:r>
            <a:r>
              <a:rPr lang="en-US" dirty="0">
                <a:solidFill>
                  <a:schemeClr val="bg1"/>
                </a:solidFill>
                <a:latin typeface="Balaram" pitchFamily="2" charset="0"/>
              </a:rPr>
              <a:t> Vishnu Goswami Maharaj in Sydney</a:t>
            </a:r>
          </a:p>
          <a:p>
            <a:endParaRPr lang="en-US" dirty="0">
              <a:solidFill>
                <a:schemeClr val="bg1"/>
              </a:solidFill>
            </a:endParaRPr>
          </a:p>
        </p:txBody>
      </p:sp>
      <p:grpSp>
        <p:nvGrpSpPr>
          <p:cNvPr id="77" name="Group 76">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78" name="Freeform: Shape 77">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2" descr="Image result for mahavishnu goswami maharaj">
            <a:extLst>
              <a:ext uri="{FF2B5EF4-FFF2-40B4-BE49-F238E27FC236}">
                <a16:creationId xmlns:a16="http://schemas.microsoft.com/office/drawing/2014/main" id="{AD42D7E8-BC2F-054C-A8BD-D1ECF54B3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02" r="15501" b="-1"/>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82" name="Freeform: Shape 81">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5" name="Group 84">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86" name="Freeform: Shape 85">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descr="dehino smin yatha dehe kaumaram yauvanam jara (Bg 2.13) 1966.03.11 NY by  Vaishnava Das Nrs on SoundCloud - Hear the world's sounds">
            <a:extLst>
              <a:ext uri="{FF2B5EF4-FFF2-40B4-BE49-F238E27FC236}">
                <a16:creationId xmlns:a16="http://schemas.microsoft.com/office/drawing/2014/main" id="{D46290D9-0127-D544-86B9-BE9E589390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93" r="25492"/>
          <a:stretch/>
        </p:blipFill>
        <p:spPr bwMode="auto">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90" name="Freeform: Shape 89">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2728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244A1-EE2D-5C4B-B5A5-0CC1397448AD}"/>
              </a:ext>
            </a:extLst>
          </p:cNvPr>
          <p:cNvSpPr>
            <a:spLocks noGrp="1"/>
          </p:cNvSpPr>
          <p:nvPr>
            <p:ph type="title"/>
          </p:nvPr>
        </p:nvSpPr>
        <p:spPr/>
        <p:txBody>
          <a:bodyPr/>
          <a:lstStyle/>
          <a:p>
            <a:r>
              <a:rPr lang="en-US" b="1" dirty="0">
                <a:latin typeface="Balaram" pitchFamily="2" charset="0"/>
              </a:rPr>
              <a:t>Attached to a Lord’s devotee</a:t>
            </a:r>
          </a:p>
        </p:txBody>
      </p:sp>
      <p:sp>
        <p:nvSpPr>
          <p:cNvPr id="3" name="Content Placeholder 2">
            <a:extLst>
              <a:ext uri="{FF2B5EF4-FFF2-40B4-BE49-F238E27FC236}">
                <a16:creationId xmlns:a16="http://schemas.microsoft.com/office/drawing/2014/main" id="{7E8BA683-D425-3946-9810-0B24D38CEDB9}"/>
              </a:ext>
            </a:extLst>
          </p:cNvPr>
          <p:cNvSpPr>
            <a:spLocks noGrp="1"/>
          </p:cNvSpPr>
          <p:nvPr>
            <p:ph idx="1"/>
          </p:nvPr>
        </p:nvSpPr>
        <p:spPr>
          <a:xfrm>
            <a:off x="165538" y="1825625"/>
            <a:ext cx="11761076" cy="4795892"/>
          </a:xfrm>
        </p:spPr>
        <p:txBody>
          <a:bodyPr>
            <a:normAutofit fontScale="70000" lnSpcReduction="20000"/>
          </a:bodyPr>
          <a:lstStyle/>
          <a:p>
            <a:pPr marL="0" indent="0">
              <a:buNone/>
            </a:pPr>
            <a:r>
              <a:rPr lang="en-US" dirty="0">
                <a:solidFill>
                  <a:srgbClr val="1D1601"/>
                </a:solidFill>
                <a:latin typeface="Noto Serif vedabaseio"/>
              </a:rPr>
              <a:t>That a </a:t>
            </a:r>
            <a:r>
              <a:rPr lang="en-US" i="1" dirty="0">
                <a:solidFill>
                  <a:srgbClr val="1D1601"/>
                </a:solidFill>
                <a:latin typeface="Noto Serif vedabaseio"/>
              </a:rPr>
              <a:t>devotee of the Lord </a:t>
            </a:r>
            <a:r>
              <a:rPr lang="en-US" dirty="0">
                <a:solidFill>
                  <a:srgbClr val="1D1601"/>
                </a:solidFill>
                <a:latin typeface="Noto Serif vedabaseio"/>
              </a:rPr>
              <a:t>is the </a:t>
            </a:r>
            <a:r>
              <a:rPr lang="en-US" i="1" dirty="0">
                <a:solidFill>
                  <a:srgbClr val="1D1601"/>
                </a:solidFill>
                <a:highlight>
                  <a:srgbClr val="FFFF00"/>
                </a:highlight>
                <a:latin typeface="Noto Serif vedabaseio"/>
              </a:rPr>
              <a:t>only</a:t>
            </a:r>
            <a:r>
              <a:rPr lang="en-US" dirty="0">
                <a:solidFill>
                  <a:srgbClr val="1D1601"/>
                </a:solidFill>
                <a:latin typeface="Noto Serif vedabaseio"/>
              </a:rPr>
              <a:t> perfect living being is explained herein by </a:t>
            </a:r>
            <a:r>
              <a:rPr lang="en-US" dirty="0" err="1">
                <a:solidFill>
                  <a:srgbClr val="1D1601"/>
                </a:solidFill>
                <a:latin typeface="Noto Serif vedabaseio"/>
              </a:rPr>
              <a:t>Mahārāja</a:t>
            </a:r>
            <a:r>
              <a:rPr lang="en-US" dirty="0">
                <a:solidFill>
                  <a:srgbClr val="1D1601"/>
                </a:solidFill>
                <a:latin typeface="Noto Serif vedabaseio"/>
              </a:rPr>
              <a:t> </a:t>
            </a:r>
            <a:r>
              <a:rPr lang="en-US" dirty="0" err="1">
                <a:solidFill>
                  <a:srgbClr val="1D1601"/>
                </a:solidFill>
                <a:latin typeface="Noto Serif vedabaseio"/>
              </a:rPr>
              <a:t>Parīkṣit</a:t>
            </a:r>
            <a:r>
              <a:rPr lang="en-US" dirty="0">
                <a:solidFill>
                  <a:srgbClr val="1D1601"/>
                </a:solidFill>
                <a:latin typeface="Noto Serif vedabaseio"/>
              </a:rPr>
              <a:t>. </a:t>
            </a:r>
          </a:p>
          <a:p>
            <a:pPr marL="0" indent="0">
              <a:buNone/>
            </a:pPr>
            <a:r>
              <a:rPr lang="en-US" dirty="0">
                <a:solidFill>
                  <a:srgbClr val="1D1601"/>
                </a:solidFill>
                <a:latin typeface="Noto Serif vedabaseio"/>
              </a:rPr>
              <a:t>A devotee of the Lord is </a:t>
            </a:r>
            <a:r>
              <a:rPr lang="en-US" dirty="0">
                <a:solidFill>
                  <a:srgbClr val="1D1601"/>
                </a:solidFill>
                <a:highlight>
                  <a:srgbClr val="FFFF00"/>
                </a:highlight>
                <a:latin typeface="Noto Serif vedabaseio"/>
              </a:rPr>
              <a:t>no one’s enemy</a:t>
            </a:r>
            <a:r>
              <a:rPr lang="en-US" dirty="0">
                <a:solidFill>
                  <a:srgbClr val="1D1601"/>
                </a:solidFill>
                <a:latin typeface="Noto Serif vedabaseio"/>
              </a:rPr>
              <a:t>, although </a:t>
            </a:r>
            <a:r>
              <a:rPr lang="en-US" dirty="0">
                <a:solidFill>
                  <a:srgbClr val="1D1601"/>
                </a:solidFill>
                <a:highlight>
                  <a:srgbClr val="FFFF00"/>
                </a:highlight>
                <a:latin typeface="Noto Serif vedabaseio"/>
              </a:rPr>
              <a:t>there may be many enemies</a:t>
            </a:r>
            <a:r>
              <a:rPr lang="en-US" dirty="0">
                <a:solidFill>
                  <a:srgbClr val="1D1601"/>
                </a:solidFill>
                <a:latin typeface="Noto Serif vedabaseio"/>
              </a:rPr>
              <a:t> of a devotee. </a:t>
            </a:r>
          </a:p>
          <a:p>
            <a:pPr marL="0" indent="0">
              <a:buNone/>
            </a:pPr>
            <a:r>
              <a:rPr lang="en-US" dirty="0">
                <a:solidFill>
                  <a:srgbClr val="1D1601"/>
                </a:solidFill>
                <a:latin typeface="Noto Serif vedabaseio"/>
              </a:rPr>
              <a:t>A devotee of the Lord </a:t>
            </a:r>
            <a:r>
              <a:rPr lang="en-US" dirty="0">
                <a:solidFill>
                  <a:srgbClr val="1D1601"/>
                </a:solidFill>
                <a:highlight>
                  <a:srgbClr val="FFFF00"/>
                </a:highlight>
                <a:latin typeface="Noto Serif vedabaseio"/>
              </a:rPr>
              <a:t>does not like</a:t>
            </a:r>
            <a:r>
              <a:rPr lang="en-US" dirty="0">
                <a:solidFill>
                  <a:srgbClr val="1D1601"/>
                </a:solidFill>
                <a:latin typeface="Noto Serif vedabaseio"/>
              </a:rPr>
              <a:t> to associate with </a:t>
            </a:r>
            <a:r>
              <a:rPr lang="en-US" dirty="0" err="1">
                <a:solidFill>
                  <a:srgbClr val="1D1601"/>
                </a:solidFill>
                <a:latin typeface="Noto Serif vedabaseio"/>
              </a:rPr>
              <a:t>nondevotees</a:t>
            </a:r>
            <a:r>
              <a:rPr lang="en-US" dirty="0">
                <a:solidFill>
                  <a:srgbClr val="1D1601"/>
                </a:solidFill>
                <a:latin typeface="Noto Serif vedabaseio"/>
              </a:rPr>
              <a:t>, although he has </a:t>
            </a:r>
            <a:r>
              <a:rPr lang="en-US" dirty="0">
                <a:solidFill>
                  <a:srgbClr val="1D1601"/>
                </a:solidFill>
                <a:highlight>
                  <a:srgbClr val="FFFF00"/>
                </a:highlight>
                <a:latin typeface="Noto Serif vedabaseio"/>
              </a:rPr>
              <a:t>no enmity</a:t>
            </a:r>
            <a:r>
              <a:rPr lang="en-US" dirty="0">
                <a:solidFill>
                  <a:srgbClr val="1D1601"/>
                </a:solidFill>
                <a:latin typeface="Noto Serif vedabaseio"/>
              </a:rPr>
              <a:t> with them. </a:t>
            </a:r>
          </a:p>
          <a:p>
            <a:pPr marL="0" indent="0">
              <a:buNone/>
            </a:pPr>
            <a:r>
              <a:rPr lang="en-US" dirty="0">
                <a:solidFill>
                  <a:srgbClr val="1D1601"/>
                </a:solidFill>
                <a:latin typeface="Noto Serif vedabaseio"/>
              </a:rPr>
              <a:t>He </a:t>
            </a:r>
            <a:r>
              <a:rPr lang="en-US" dirty="0">
                <a:solidFill>
                  <a:srgbClr val="1D1601"/>
                </a:solidFill>
                <a:highlight>
                  <a:srgbClr val="FFFF00"/>
                </a:highlight>
                <a:latin typeface="Noto Serif vedabaseio"/>
              </a:rPr>
              <a:t>desires</a:t>
            </a:r>
            <a:r>
              <a:rPr lang="en-US" dirty="0">
                <a:solidFill>
                  <a:srgbClr val="1D1601"/>
                </a:solidFill>
                <a:latin typeface="Noto Serif vedabaseio"/>
              </a:rPr>
              <a:t> association with the devotees of the Lord. This is perfectly natural because </a:t>
            </a:r>
            <a:r>
              <a:rPr lang="en-US" dirty="0">
                <a:solidFill>
                  <a:srgbClr val="1D1601"/>
                </a:solidFill>
                <a:highlight>
                  <a:srgbClr val="FFFF00"/>
                </a:highlight>
                <a:latin typeface="Noto Serif vedabaseio"/>
              </a:rPr>
              <a:t>birds of the same feather</a:t>
            </a:r>
            <a:r>
              <a:rPr lang="en-US" dirty="0">
                <a:solidFill>
                  <a:srgbClr val="1D1601"/>
                </a:solidFill>
                <a:latin typeface="Noto Serif vedabaseio"/>
              </a:rPr>
              <a:t> mix together. </a:t>
            </a:r>
          </a:p>
          <a:p>
            <a:pPr marL="0" indent="0">
              <a:buNone/>
            </a:pPr>
            <a:r>
              <a:rPr lang="en-US" dirty="0">
                <a:solidFill>
                  <a:srgbClr val="1D1601"/>
                </a:solidFill>
                <a:latin typeface="Noto Serif vedabaseio"/>
              </a:rPr>
              <a:t>And the most important function of a devotee is to have </a:t>
            </a:r>
            <a:r>
              <a:rPr lang="en-US" dirty="0">
                <a:solidFill>
                  <a:srgbClr val="1D1601"/>
                </a:solidFill>
                <a:highlight>
                  <a:srgbClr val="FFFF00"/>
                </a:highlight>
                <a:latin typeface="Noto Serif vedabaseio"/>
              </a:rPr>
              <a:t>complete attachment for Lord </a:t>
            </a:r>
            <a:r>
              <a:rPr lang="en-US" dirty="0" err="1">
                <a:solidFill>
                  <a:srgbClr val="1D1601"/>
                </a:solidFill>
                <a:highlight>
                  <a:srgbClr val="FFFF00"/>
                </a:highlight>
                <a:latin typeface="Noto Serif vedabaseio"/>
              </a:rPr>
              <a:t>Śrī</a:t>
            </a:r>
            <a:r>
              <a:rPr lang="en-US" dirty="0">
                <a:solidFill>
                  <a:srgbClr val="1D1601"/>
                </a:solidFill>
                <a:highlight>
                  <a:srgbClr val="FFFF00"/>
                </a:highlight>
                <a:latin typeface="Noto Serif vedabaseio"/>
              </a:rPr>
              <a:t> </a:t>
            </a:r>
            <a:r>
              <a:rPr lang="en-US" dirty="0" err="1">
                <a:solidFill>
                  <a:srgbClr val="1D1601"/>
                </a:solidFill>
                <a:highlight>
                  <a:srgbClr val="FFFF00"/>
                </a:highlight>
                <a:latin typeface="Noto Serif vedabaseio"/>
              </a:rPr>
              <a:t>Kṛṣṇa</a:t>
            </a:r>
            <a:r>
              <a:rPr lang="en-US" dirty="0">
                <a:solidFill>
                  <a:srgbClr val="1D1601"/>
                </a:solidFill>
                <a:latin typeface="Noto Serif vedabaseio"/>
              </a:rPr>
              <a:t>, the father of all living beings. </a:t>
            </a:r>
          </a:p>
          <a:p>
            <a:pPr marL="0" indent="0">
              <a:buNone/>
            </a:pPr>
            <a:r>
              <a:rPr lang="en-US" dirty="0">
                <a:solidFill>
                  <a:srgbClr val="1D1601"/>
                </a:solidFill>
                <a:latin typeface="Noto Serif vedabaseio"/>
              </a:rPr>
              <a:t>As a good son of the father behaves in a friendly way with all his other brothers, so also the devotee of the Lord, being a good son of the supreme father, Lord </a:t>
            </a:r>
            <a:r>
              <a:rPr lang="en-US" dirty="0" err="1">
                <a:solidFill>
                  <a:srgbClr val="1D1601"/>
                </a:solidFill>
                <a:latin typeface="Noto Serif vedabaseio"/>
              </a:rPr>
              <a:t>Kṛṣṇa</a:t>
            </a:r>
            <a:r>
              <a:rPr lang="en-US" dirty="0">
                <a:solidFill>
                  <a:srgbClr val="1D1601"/>
                </a:solidFill>
                <a:latin typeface="Noto Serif vedabaseio"/>
              </a:rPr>
              <a:t>, sees all other living beings in relation with the supreme father. </a:t>
            </a:r>
          </a:p>
          <a:p>
            <a:pPr marL="0" indent="0">
              <a:buNone/>
            </a:pPr>
            <a:r>
              <a:rPr lang="en-US" dirty="0">
                <a:solidFill>
                  <a:srgbClr val="1D1601"/>
                </a:solidFill>
                <a:highlight>
                  <a:srgbClr val="FFFF00"/>
                </a:highlight>
                <a:latin typeface="Noto Serif vedabaseio"/>
              </a:rPr>
              <a:t>He tries to bring back </a:t>
            </a:r>
            <a:r>
              <a:rPr lang="en-US" dirty="0">
                <a:solidFill>
                  <a:srgbClr val="1D1601"/>
                </a:solidFill>
                <a:latin typeface="Noto Serif vedabaseio"/>
              </a:rPr>
              <a:t>the upstart sons of the father to a saner stage and to get them to accept the supreme fatherhood of God. </a:t>
            </a:r>
          </a:p>
          <a:p>
            <a:pPr marL="0" indent="0">
              <a:buNone/>
            </a:pPr>
            <a:r>
              <a:rPr lang="en-US" dirty="0" err="1">
                <a:solidFill>
                  <a:srgbClr val="1D1601"/>
                </a:solidFill>
                <a:latin typeface="Noto Serif vedabaseio"/>
              </a:rPr>
              <a:t>Mahārāja</a:t>
            </a:r>
            <a:r>
              <a:rPr lang="en-US" dirty="0">
                <a:solidFill>
                  <a:srgbClr val="1D1601"/>
                </a:solidFill>
                <a:latin typeface="Noto Serif vedabaseio"/>
              </a:rPr>
              <a:t> </a:t>
            </a:r>
            <a:r>
              <a:rPr lang="en-US" dirty="0" err="1">
                <a:solidFill>
                  <a:srgbClr val="1D1601"/>
                </a:solidFill>
                <a:latin typeface="Noto Serif vedabaseio"/>
              </a:rPr>
              <a:t>Parīkṣit</a:t>
            </a:r>
            <a:r>
              <a:rPr lang="en-US" dirty="0">
                <a:solidFill>
                  <a:srgbClr val="1D1601"/>
                </a:solidFill>
                <a:latin typeface="Noto Serif vedabaseio"/>
              </a:rPr>
              <a:t> was certainly going back to Godhead, but even if he were not to go back, he prayed for a pattern of life which is the </a:t>
            </a:r>
            <a:r>
              <a:rPr lang="en-US" b="1" dirty="0">
                <a:solidFill>
                  <a:srgbClr val="1D1601"/>
                </a:solidFill>
                <a:highlight>
                  <a:srgbClr val="FFFF00"/>
                </a:highlight>
                <a:latin typeface="Noto Serif vedabaseio"/>
              </a:rPr>
              <a:t>most perfect way in the material world</a:t>
            </a:r>
            <a:r>
              <a:rPr lang="en-US" dirty="0">
                <a:solidFill>
                  <a:srgbClr val="1D1601"/>
                </a:solidFill>
                <a:latin typeface="Noto Serif vedabaseio"/>
              </a:rPr>
              <a:t>. </a:t>
            </a:r>
          </a:p>
          <a:p>
            <a:pPr marL="0" indent="0">
              <a:buNone/>
            </a:pPr>
            <a:r>
              <a:rPr lang="en-US" dirty="0">
                <a:solidFill>
                  <a:srgbClr val="1D1601"/>
                </a:solidFill>
                <a:latin typeface="Noto Serif vedabaseio"/>
              </a:rPr>
              <a:t>A pure devotee does not desire the company of a personality as great as </a:t>
            </a:r>
            <a:r>
              <a:rPr lang="en-US" dirty="0" err="1">
                <a:solidFill>
                  <a:srgbClr val="1D1601"/>
                </a:solidFill>
                <a:latin typeface="Noto Serif vedabaseio"/>
              </a:rPr>
              <a:t>Brahmā</a:t>
            </a:r>
            <a:r>
              <a:rPr lang="en-US" dirty="0">
                <a:solidFill>
                  <a:srgbClr val="1D1601"/>
                </a:solidFill>
                <a:latin typeface="Noto Serif vedabaseio"/>
              </a:rPr>
              <a:t>, but he </a:t>
            </a:r>
            <a:r>
              <a:rPr lang="en-US" b="1" dirty="0">
                <a:solidFill>
                  <a:srgbClr val="1D1601"/>
                </a:solidFill>
                <a:latin typeface="Noto Serif vedabaseio"/>
              </a:rPr>
              <a:t>prefers the association of a petty living being, provided he is a devotee of the Lord</a:t>
            </a:r>
            <a:r>
              <a:rPr lang="en-US" dirty="0">
                <a:solidFill>
                  <a:srgbClr val="1D1601"/>
                </a:solidFill>
                <a:latin typeface="Noto Serif vedabaseio"/>
              </a:rPr>
              <a:t>.</a:t>
            </a:r>
            <a:br>
              <a:rPr lang="en-US" dirty="0"/>
            </a:br>
            <a:endParaRPr lang="en-US" dirty="0"/>
          </a:p>
          <a:p>
            <a:pPr marL="0" indent="0">
              <a:buNone/>
            </a:pPr>
            <a:endParaRPr lang="en-US" dirty="0"/>
          </a:p>
        </p:txBody>
      </p:sp>
    </p:spTree>
    <p:extLst>
      <p:ext uri="{BB962C8B-B14F-4D97-AF65-F5344CB8AC3E}">
        <p14:creationId xmlns:p14="http://schemas.microsoft.com/office/powerpoint/2010/main" val="2378282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688F8-D745-FF43-8966-48BA097BD0F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06FFDA1-1A67-4546-8AE2-5109FD29A79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A6481EC-049A-374B-87CA-7B933D383957}"/>
              </a:ext>
            </a:extLst>
          </p:cNvPr>
          <p:cNvPicPr>
            <a:picLocks noChangeAspect="1"/>
          </p:cNvPicPr>
          <p:nvPr/>
        </p:nvPicPr>
        <p:blipFill>
          <a:blip r:embed="rId2"/>
          <a:stretch>
            <a:fillRect/>
          </a:stretch>
        </p:blipFill>
        <p:spPr>
          <a:xfrm>
            <a:off x="1579756" y="0"/>
            <a:ext cx="9032488" cy="6858000"/>
          </a:xfrm>
          <a:prstGeom prst="rect">
            <a:avLst/>
          </a:prstGeom>
        </p:spPr>
      </p:pic>
    </p:spTree>
    <p:extLst>
      <p:ext uri="{BB962C8B-B14F-4D97-AF65-F5344CB8AC3E}">
        <p14:creationId xmlns:p14="http://schemas.microsoft.com/office/powerpoint/2010/main" val="2332730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DB94-E59F-5E4A-93A0-0EC132383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B606E9-8D89-EE42-B8A9-4655DC699092}"/>
              </a:ext>
            </a:extLst>
          </p:cNvPr>
          <p:cNvSpPr>
            <a:spLocks noGrp="1"/>
          </p:cNvSpPr>
          <p:nvPr>
            <p:ph idx="1"/>
          </p:nvPr>
        </p:nvSpPr>
        <p:spPr/>
        <p:txBody>
          <a:bodyPr/>
          <a:lstStyle/>
          <a:p>
            <a:endParaRPr lang="en-US"/>
          </a:p>
        </p:txBody>
      </p:sp>
      <p:pic>
        <p:nvPicPr>
          <p:cNvPr id="3074" name="Picture 2" descr="Glorious Gita">
            <a:extLst>
              <a:ext uri="{FF2B5EF4-FFF2-40B4-BE49-F238E27FC236}">
                <a16:creationId xmlns:a16="http://schemas.microsoft.com/office/drawing/2014/main" id="{CBDAA014-901E-2D46-BC04-7373F435C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1" y="-2844"/>
            <a:ext cx="10614329" cy="70762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lorious Gita">
            <a:extLst>
              <a:ext uri="{FF2B5EF4-FFF2-40B4-BE49-F238E27FC236}">
                <a16:creationId xmlns:a16="http://schemas.microsoft.com/office/drawing/2014/main" id="{855B4F91-C9CC-A549-B3BF-8F7C8B55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1" y="0"/>
            <a:ext cx="10614329" cy="707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918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1F20-8775-ED47-BBC0-5569FEAFAF7D}"/>
              </a:ext>
            </a:extLst>
          </p:cNvPr>
          <p:cNvSpPr>
            <a:spLocks noGrp="1"/>
          </p:cNvSpPr>
          <p:nvPr>
            <p:ph type="title"/>
          </p:nvPr>
        </p:nvSpPr>
        <p:spPr/>
        <p:txBody>
          <a:bodyPr/>
          <a:lstStyle/>
          <a:p>
            <a:r>
              <a:rPr lang="en-US" dirty="0"/>
              <a:t>Tolerance </a:t>
            </a:r>
          </a:p>
        </p:txBody>
      </p:sp>
      <p:sp>
        <p:nvSpPr>
          <p:cNvPr id="3" name="Content Placeholder 2">
            <a:extLst>
              <a:ext uri="{FF2B5EF4-FFF2-40B4-BE49-F238E27FC236}">
                <a16:creationId xmlns:a16="http://schemas.microsoft.com/office/drawing/2014/main" id="{702E4901-1DB1-5748-930D-BE241832F066}"/>
              </a:ext>
            </a:extLst>
          </p:cNvPr>
          <p:cNvSpPr>
            <a:spLocks noGrp="1"/>
          </p:cNvSpPr>
          <p:nvPr>
            <p:ph idx="1"/>
          </p:nvPr>
        </p:nvSpPr>
        <p:spPr/>
        <p:txBody>
          <a:bodyPr/>
          <a:lstStyle/>
          <a:p>
            <a:pPr marL="0" indent="0" algn="ctr">
              <a:buNone/>
            </a:pPr>
            <a:r>
              <a:rPr lang="hi-IN" dirty="0"/>
              <a:t>मात्रास्पर्शास्तु कौन्तेय शीतोष्णसुखदुःखदाः ।</a:t>
            </a:r>
            <a:br>
              <a:rPr lang="hi-IN" dirty="0"/>
            </a:br>
            <a:r>
              <a:rPr lang="hi-IN" dirty="0"/>
              <a:t>आगमापायिनोऽनित्यास्तांस्तितिक्षस्व भारत ॥ १४ ॥</a:t>
            </a:r>
            <a:endParaRPr lang="en-US" dirty="0"/>
          </a:p>
          <a:p>
            <a:pPr marL="0" indent="0" algn="ctr">
              <a:buNone/>
            </a:pPr>
            <a:r>
              <a:rPr lang="en-US" i="1" dirty="0" err="1"/>
              <a:t>mātrā-sparśās</a:t>
            </a:r>
            <a:r>
              <a:rPr lang="en-US" i="1" dirty="0"/>
              <a:t> </a:t>
            </a:r>
            <a:r>
              <a:rPr lang="en-US" i="1" dirty="0" err="1"/>
              <a:t>tu</a:t>
            </a:r>
            <a:r>
              <a:rPr lang="en-US" i="1" dirty="0"/>
              <a:t> </a:t>
            </a:r>
            <a:r>
              <a:rPr lang="en-US" i="1" dirty="0" err="1"/>
              <a:t>kaunteya</a:t>
            </a:r>
            <a:r>
              <a:rPr lang="en-US" i="1" dirty="0"/>
              <a:t> </a:t>
            </a:r>
            <a:r>
              <a:rPr lang="en-US" i="1" dirty="0" err="1"/>
              <a:t>śītoṣṇa-sukha-duḥkha-dāḥ</a:t>
            </a:r>
            <a:br>
              <a:rPr lang="en-US" i="1" dirty="0"/>
            </a:br>
            <a:r>
              <a:rPr lang="en-US" i="1" dirty="0" err="1"/>
              <a:t>āgamāpāyino</a:t>
            </a:r>
            <a:r>
              <a:rPr lang="en-US" i="1" dirty="0"/>
              <a:t> ’</a:t>
            </a:r>
            <a:r>
              <a:rPr lang="en-US" i="1" dirty="0" err="1"/>
              <a:t>nityās</a:t>
            </a:r>
            <a:r>
              <a:rPr lang="en-US" i="1" dirty="0"/>
              <a:t> </a:t>
            </a:r>
            <a:r>
              <a:rPr lang="en-US" i="1" dirty="0" err="1"/>
              <a:t>tāṁs</a:t>
            </a:r>
            <a:r>
              <a:rPr lang="en-US" i="1" dirty="0"/>
              <a:t> </a:t>
            </a:r>
            <a:r>
              <a:rPr lang="en-US" i="1" dirty="0" err="1"/>
              <a:t>titikṣasva</a:t>
            </a:r>
            <a:r>
              <a:rPr lang="en-US" i="1" dirty="0"/>
              <a:t> </a:t>
            </a:r>
            <a:r>
              <a:rPr lang="en-US" i="1" dirty="0" err="1"/>
              <a:t>bhārata</a:t>
            </a:r>
            <a:endParaRPr lang="en-US" i="1" dirty="0"/>
          </a:p>
          <a:p>
            <a:pPr marL="0" indent="0">
              <a:buNone/>
            </a:pPr>
            <a:r>
              <a:rPr lang="en-US" i="1" dirty="0" err="1">
                <a:hlinkClick r:id="rId2"/>
              </a:rPr>
              <a:t>mātrā</a:t>
            </a:r>
            <a:r>
              <a:rPr lang="en-US" dirty="0" err="1"/>
              <a:t>-</a:t>
            </a:r>
            <a:r>
              <a:rPr lang="en-US" i="1" dirty="0" err="1">
                <a:hlinkClick r:id="rId3"/>
              </a:rPr>
              <a:t>sparśāḥ</a:t>
            </a:r>
            <a:r>
              <a:rPr lang="en-US" dirty="0"/>
              <a:t> — sensory perception; </a:t>
            </a:r>
            <a:r>
              <a:rPr lang="en-US" i="1" dirty="0">
                <a:hlinkClick r:id="rId4"/>
              </a:rPr>
              <a:t>tu</a:t>
            </a:r>
            <a:r>
              <a:rPr lang="en-US" dirty="0"/>
              <a:t> — only; </a:t>
            </a:r>
            <a:r>
              <a:rPr lang="en-US" i="1" dirty="0">
                <a:hlinkClick r:id="rId5"/>
              </a:rPr>
              <a:t>kaunteya</a:t>
            </a:r>
            <a:r>
              <a:rPr lang="en-US" dirty="0"/>
              <a:t> — O son of </a:t>
            </a:r>
            <a:r>
              <a:rPr lang="en-US" dirty="0" err="1"/>
              <a:t>Kuntī</a:t>
            </a:r>
            <a:r>
              <a:rPr lang="en-US" dirty="0"/>
              <a:t>; </a:t>
            </a:r>
            <a:r>
              <a:rPr lang="en-US" i="1" dirty="0">
                <a:hlinkClick r:id="rId6"/>
              </a:rPr>
              <a:t>śīta</a:t>
            </a:r>
            <a:r>
              <a:rPr lang="en-US" dirty="0"/>
              <a:t> — winter; </a:t>
            </a:r>
            <a:r>
              <a:rPr lang="en-US" i="1" dirty="0">
                <a:hlinkClick r:id="rId7"/>
              </a:rPr>
              <a:t>uṣṇa</a:t>
            </a:r>
            <a:r>
              <a:rPr lang="en-US" dirty="0"/>
              <a:t> — summer; </a:t>
            </a:r>
            <a:r>
              <a:rPr lang="en-US" i="1" dirty="0">
                <a:hlinkClick r:id="rId8"/>
              </a:rPr>
              <a:t>sukha</a:t>
            </a:r>
            <a:r>
              <a:rPr lang="en-US" dirty="0"/>
              <a:t> — happiness; </a:t>
            </a:r>
            <a:r>
              <a:rPr lang="en-US" i="1" dirty="0">
                <a:hlinkClick r:id="rId9"/>
              </a:rPr>
              <a:t>duḥkha</a:t>
            </a:r>
            <a:r>
              <a:rPr lang="en-US" dirty="0"/>
              <a:t> — and pain; </a:t>
            </a:r>
            <a:r>
              <a:rPr lang="en-US" i="1" dirty="0">
                <a:hlinkClick r:id="rId10"/>
              </a:rPr>
              <a:t>dāḥ</a:t>
            </a:r>
            <a:r>
              <a:rPr lang="en-US" dirty="0"/>
              <a:t> — giving; </a:t>
            </a:r>
            <a:r>
              <a:rPr lang="en-US" i="1" dirty="0">
                <a:hlinkClick r:id="rId11"/>
              </a:rPr>
              <a:t>āgama</a:t>
            </a:r>
            <a:r>
              <a:rPr lang="en-US" dirty="0"/>
              <a:t> — appearing; </a:t>
            </a:r>
            <a:r>
              <a:rPr lang="en-US" i="1" dirty="0">
                <a:hlinkClick r:id="rId12"/>
              </a:rPr>
              <a:t>apāyinaḥ</a:t>
            </a:r>
            <a:r>
              <a:rPr lang="en-US" dirty="0"/>
              <a:t> — disappearing; </a:t>
            </a:r>
            <a:r>
              <a:rPr lang="en-US" i="1" dirty="0">
                <a:highlight>
                  <a:srgbClr val="FFFF00"/>
                </a:highlight>
                <a:hlinkClick r:id="rId13"/>
              </a:rPr>
              <a:t>anityāḥ</a:t>
            </a:r>
            <a:r>
              <a:rPr lang="en-US" dirty="0">
                <a:highlight>
                  <a:srgbClr val="FFFF00"/>
                </a:highlight>
              </a:rPr>
              <a:t> </a:t>
            </a:r>
            <a:r>
              <a:rPr lang="en-US" dirty="0"/>
              <a:t>— </a:t>
            </a:r>
            <a:r>
              <a:rPr lang="en-US" dirty="0">
                <a:highlight>
                  <a:srgbClr val="FFFF00"/>
                </a:highlight>
              </a:rPr>
              <a:t>nonpermanent</a:t>
            </a:r>
            <a:r>
              <a:rPr lang="en-US" dirty="0"/>
              <a:t>; </a:t>
            </a:r>
            <a:r>
              <a:rPr lang="en-US" i="1" dirty="0">
                <a:hlinkClick r:id="rId14"/>
              </a:rPr>
              <a:t>tān</a:t>
            </a:r>
            <a:r>
              <a:rPr lang="en-US" dirty="0"/>
              <a:t> — all of them; </a:t>
            </a:r>
            <a:r>
              <a:rPr lang="en-US" i="1" dirty="0">
                <a:highlight>
                  <a:srgbClr val="FFFF00"/>
                </a:highlight>
                <a:hlinkClick r:id="rId15"/>
              </a:rPr>
              <a:t>titikṣasva</a:t>
            </a:r>
            <a:r>
              <a:rPr lang="en-US" dirty="0"/>
              <a:t> — just try to </a:t>
            </a:r>
            <a:r>
              <a:rPr lang="en-US" dirty="0">
                <a:highlight>
                  <a:srgbClr val="FFFF00"/>
                </a:highlight>
              </a:rPr>
              <a:t>tolerate</a:t>
            </a:r>
            <a:r>
              <a:rPr lang="en-US" dirty="0"/>
              <a:t>; </a:t>
            </a:r>
            <a:r>
              <a:rPr lang="en-US" i="1" dirty="0">
                <a:hlinkClick r:id="rId16"/>
              </a:rPr>
              <a:t>bhārata</a:t>
            </a:r>
            <a:r>
              <a:rPr lang="en-US" dirty="0"/>
              <a:t> — O descendant of the Bharata dynasty.</a:t>
            </a:r>
          </a:p>
          <a:p>
            <a:pPr marL="0" indent="0">
              <a:buNone/>
            </a:pPr>
            <a:endParaRPr lang="en-US" dirty="0"/>
          </a:p>
        </p:txBody>
      </p:sp>
    </p:spTree>
    <p:extLst>
      <p:ext uri="{BB962C8B-B14F-4D97-AF65-F5344CB8AC3E}">
        <p14:creationId xmlns:p14="http://schemas.microsoft.com/office/powerpoint/2010/main" val="24831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5" name="Rectangle 13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91DAD-1796-A043-A58E-5153B4585016}"/>
              </a:ext>
            </a:extLst>
          </p:cNvPr>
          <p:cNvSpPr>
            <a:spLocks noGrp="1"/>
          </p:cNvSpPr>
          <p:nvPr>
            <p:ph type="title"/>
          </p:nvPr>
        </p:nvSpPr>
        <p:spPr>
          <a:xfrm>
            <a:off x="838202" y="345809"/>
            <a:ext cx="5257798" cy="1562503"/>
          </a:xfrm>
        </p:spPr>
        <p:txBody>
          <a:bodyPr>
            <a:normAutofit/>
          </a:bodyPr>
          <a:lstStyle/>
          <a:p>
            <a:r>
              <a:rPr lang="en-US" dirty="0"/>
              <a:t>Happiness increases when karma improves </a:t>
            </a:r>
          </a:p>
        </p:txBody>
      </p:sp>
      <p:sp>
        <p:nvSpPr>
          <p:cNvPr id="3" name="Content Placeholder 2">
            <a:extLst>
              <a:ext uri="{FF2B5EF4-FFF2-40B4-BE49-F238E27FC236}">
                <a16:creationId xmlns:a16="http://schemas.microsoft.com/office/drawing/2014/main" id="{7D52807D-A005-E942-BA7F-55DFB5C5040A}"/>
              </a:ext>
            </a:extLst>
          </p:cNvPr>
          <p:cNvSpPr>
            <a:spLocks noGrp="1"/>
          </p:cNvSpPr>
          <p:nvPr>
            <p:ph idx="1"/>
          </p:nvPr>
        </p:nvSpPr>
        <p:spPr>
          <a:xfrm>
            <a:off x="838201" y="2171433"/>
            <a:ext cx="5092193" cy="4005529"/>
          </a:xfrm>
        </p:spPr>
        <p:txBody>
          <a:bodyPr>
            <a:normAutofit/>
          </a:bodyPr>
          <a:lstStyle/>
          <a:p>
            <a:r>
              <a:rPr lang="en-US" dirty="0" err="1"/>
              <a:t>Durvasa</a:t>
            </a:r>
            <a:r>
              <a:rPr lang="en-US" dirty="0"/>
              <a:t> muni insulted </a:t>
            </a:r>
            <a:r>
              <a:rPr lang="en-US" dirty="0" err="1"/>
              <a:t>Ambarish</a:t>
            </a:r>
            <a:r>
              <a:rPr lang="en-US" dirty="0"/>
              <a:t> Maharaj </a:t>
            </a:r>
          </a:p>
          <a:p>
            <a:r>
              <a:rPr lang="en-US" dirty="0"/>
              <a:t>Where there is bhakti, all good qualities reside. [SB 5.18.12]</a:t>
            </a:r>
          </a:p>
          <a:p>
            <a:r>
              <a:rPr lang="en-US" dirty="0"/>
              <a:t>Do not get dirty by the undue influence of the three modes of material nature. Particularly the mode of ignorance.</a:t>
            </a:r>
          </a:p>
          <a:p>
            <a:endParaRPr lang="en-US" dirty="0"/>
          </a:p>
          <a:p>
            <a:endParaRPr lang="en-US" dirty="0"/>
          </a:p>
          <a:p>
            <a:pPr marL="0" indent="0">
              <a:buNone/>
            </a:pPr>
            <a:endParaRPr lang="en-US" dirty="0"/>
          </a:p>
          <a:p>
            <a:endParaRPr lang="en-US" dirty="0"/>
          </a:p>
          <a:p>
            <a:endParaRPr lang="en-US" dirty="0"/>
          </a:p>
          <a:p>
            <a:pPr marL="0" indent="0">
              <a:buNone/>
            </a:pPr>
            <a:endParaRPr lang="en-US" dirty="0"/>
          </a:p>
        </p:txBody>
      </p:sp>
      <p:sp>
        <p:nvSpPr>
          <p:cNvPr id="5156" name="Oval 14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124" name="Picture 4" descr="His face flushed and twisted, the yogi, Durvasa Muni, conjured up a demon  to kill the">
            <a:extLst>
              <a:ext uri="{FF2B5EF4-FFF2-40B4-BE49-F238E27FC236}">
                <a16:creationId xmlns:a16="http://schemas.microsoft.com/office/drawing/2014/main" id="{E141BF23-09EE-4F42-A4A0-2E9E1F5E4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3" r="-2" b="1567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5157" name="Arc 14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126" name="Picture 6">
            <a:extLst>
              <a:ext uri="{FF2B5EF4-FFF2-40B4-BE49-F238E27FC236}">
                <a16:creationId xmlns:a16="http://schemas.microsoft.com/office/drawing/2014/main" id="{0877392D-9803-B442-8A99-BB61D7B28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2" r="5300"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10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91DAD-1796-A043-A58E-5153B4585016}"/>
              </a:ext>
            </a:extLst>
          </p:cNvPr>
          <p:cNvSpPr>
            <a:spLocks noGrp="1"/>
          </p:cNvSpPr>
          <p:nvPr>
            <p:ph type="title"/>
          </p:nvPr>
        </p:nvSpPr>
        <p:spPr>
          <a:xfrm>
            <a:off x="838202" y="345809"/>
            <a:ext cx="5257798" cy="1562503"/>
          </a:xfrm>
        </p:spPr>
        <p:txBody>
          <a:bodyPr>
            <a:normAutofit/>
          </a:bodyPr>
          <a:lstStyle/>
          <a:p>
            <a:r>
              <a:rPr lang="hi-IN" dirty="0"/>
              <a:t>कर्म में सुधार होने पर खुशियाँ बढ़ती हैं</a:t>
            </a:r>
            <a:endParaRPr lang="en-US" dirty="0"/>
          </a:p>
        </p:txBody>
      </p:sp>
      <p:sp>
        <p:nvSpPr>
          <p:cNvPr id="3" name="Content Placeholder 2">
            <a:extLst>
              <a:ext uri="{FF2B5EF4-FFF2-40B4-BE49-F238E27FC236}">
                <a16:creationId xmlns:a16="http://schemas.microsoft.com/office/drawing/2014/main" id="{7D52807D-A005-E942-BA7F-55DFB5C5040A}"/>
              </a:ext>
            </a:extLst>
          </p:cNvPr>
          <p:cNvSpPr>
            <a:spLocks noGrp="1"/>
          </p:cNvSpPr>
          <p:nvPr>
            <p:ph idx="1"/>
          </p:nvPr>
        </p:nvSpPr>
        <p:spPr>
          <a:xfrm>
            <a:off x="838201" y="2171433"/>
            <a:ext cx="5092193" cy="4005529"/>
          </a:xfrm>
        </p:spPr>
        <p:txBody>
          <a:bodyPr>
            <a:normAutofit/>
          </a:bodyPr>
          <a:lstStyle/>
          <a:p>
            <a:r>
              <a:rPr lang="hi-IN" dirty="0"/>
              <a:t>दुर्वासा मुनि ने अंबरीश महाराज का अपमान किया</a:t>
            </a:r>
            <a:r>
              <a:rPr lang="en-US" dirty="0"/>
              <a:t> </a:t>
            </a:r>
          </a:p>
          <a:p>
            <a:r>
              <a:rPr lang="hi-IN" dirty="0"/>
              <a:t>जहां भक्ति होती है, वहां सभी अच्छे गुणों का वास होता है।</a:t>
            </a:r>
            <a:r>
              <a:rPr lang="en-US" dirty="0"/>
              <a:t> [SB 5.18.12]</a:t>
            </a:r>
          </a:p>
          <a:p>
            <a:r>
              <a:rPr lang="hi-IN" dirty="0"/>
              <a:t>भौतिक प्रकृति के तीन गुन के अनुचित प्रभाव से गंदे न हों। खासतौर पर तमो गुन।</a:t>
            </a:r>
            <a:endParaRPr lang="en-US" dirty="0"/>
          </a:p>
          <a:p>
            <a:endParaRPr lang="en-US" dirty="0"/>
          </a:p>
          <a:p>
            <a:endParaRPr lang="en-US" dirty="0"/>
          </a:p>
          <a:p>
            <a:pPr marL="0" indent="0">
              <a:buNone/>
            </a:pPr>
            <a:endParaRPr lang="en-US" dirty="0"/>
          </a:p>
          <a:p>
            <a:endParaRPr lang="en-US" dirty="0"/>
          </a:p>
          <a:p>
            <a:endParaRPr lang="en-US" dirty="0"/>
          </a:p>
          <a:p>
            <a:pPr marL="0" indent="0">
              <a:buNone/>
            </a:pPr>
            <a:endParaRPr lang="en-US" dirty="0"/>
          </a:p>
        </p:txBody>
      </p:sp>
      <p:pic>
        <p:nvPicPr>
          <p:cNvPr id="5124" name="Picture 4" descr="His face flushed and twisted, the yogi, Durvasa Muni, conjured up a demon  to kill the">
            <a:extLst>
              <a:ext uri="{FF2B5EF4-FFF2-40B4-BE49-F238E27FC236}">
                <a16:creationId xmlns:a16="http://schemas.microsoft.com/office/drawing/2014/main" id="{E141BF23-09EE-4F42-A4A0-2E9E1F5E4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3" r="-2" b="1567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877392D-9803-B442-8A99-BB61D7B28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2" r="5300"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9875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BF4E-3BC0-DF4B-9B35-6E23606D3B13}"/>
              </a:ext>
            </a:extLst>
          </p:cNvPr>
          <p:cNvSpPr>
            <a:spLocks noGrp="1"/>
          </p:cNvSpPr>
          <p:nvPr>
            <p:ph type="title"/>
          </p:nvPr>
        </p:nvSpPr>
        <p:spPr>
          <a:xfrm>
            <a:off x="838200" y="365125"/>
            <a:ext cx="10428798" cy="2672273"/>
          </a:xfrm>
        </p:spPr>
        <p:txBody>
          <a:bodyPr/>
          <a:lstStyle/>
          <a:p>
            <a:pPr algn="ctr"/>
            <a:r>
              <a:rPr lang="en-US" i="1" dirty="0" err="1">
                <a:latin typeface="Balaram" pitchFamily="2" charset="0"/>
              </a:rPr>
              <a:t>yasyāsti</a:t>
            </a:r>
            <a:r>
              <a:rPr lang="en-US" i="1" dirty="0">
                <a:latin typeface="Balaram" pitchFamily="2" charset="0"/>
              </a:rPr>
              <a:t> </a:t>
            </a:r>
            <a:r>
              <a:rPr lang="en-US" i="1" dirty="0" err="1">
                <a:latin typeface="Balaram" pitchFamily="2" charset="0"/>
              </a:rPr>
              <a:t>bhaktir</a:t>
            </a:r>
            <a:r>
              <a:rPr lang="en-US" i="1" dirty="0">
                <a:latin typeface="Balaram" pitchFamily="2" charset="0"/>
              </a:rPr>
              <a:t> </a:t>
            </a:r>
            <a:r>
              <a:rPr lang="en-US" i="1" dirty="0" err="1">
                <a:latin typeface="Balaram" pitchFamily="2" charset="0"/>
              </a:rPr>
              <a:t>bhagavaty</a:t>
            </a:r>
            <a:r>
              <a:rPr lang="en-US" i="1" dirty="0">
                <a:latin typeface="Balaram" pitchFamily="2" charset="0"/>
              </a:rPr>
              <a:t> </a:t>
            </a:r>
            <a:r>
              <a:rPr lang="en-US" i="1" dirty="0" err="1">
                <a:latin typeface="Balaram" pitchFamily="2" charset="0"/>
              </a:rPr>
              <a:t>akiñcanā</a:t>
            </a:r>
            <a:br>
              <a:rPr lang="en-US" i="1" dirty="0">
                <a:latin typeface="Balaram" pitchFamily="2" charset="0"/>
              </a:rPr>
            </a:br>
            <a:r>
              <a:rPr lang="en-US" i="1" dirty="0" err="1">
                <a:latin typeface="Balaram" pitchFamily="2" charset="0"/>
              </a:rPr>
              <a:t>sarvair</a:t>
            </a:r>
            <a:r>
              <a:rPr lang="en-US" i="1" dirty="0">
                <a:latin typeface="Balaram" pitchFamily="2" charset="0"/>
              </a:rPr>
              <a:t> </a:t>
            </a:r>
            <a:r>
              <a:rPr lang="en-US" i="1" dirty="0" err="1">
                <a:latin typeface="Balaram" pitchFamily="2" charset="0"/>
              </a:rPr>
              <a:t>guṇais</a:t>
            </a:r>
            <a:r>
              <a:rPr lang="en-US" i="1" dirty="0">
                <a:latin typeface="Balaram" pitchFamily="2" charset="0"/>
              </a:rPr>
              <a:t> </a:t>
            </a:r>
            <a:r>
              <a:rPr lang="en-US" i="1" dirty="0" err="1">
                <a:latin typeface="Balaram" pitchFamily="2" charset="0"/>
              </a:rPr>
              <a:t>tatra</a:t>
            </a:r>
            <a:r>
              <a:rPr lang="en-US" i="1" dirty="0">
                <a:latin typeface="Balaram" pitchFamily="2" charset="0"/>
              </a:rPr>
              <a:t> </a:t>
            </a:r>
            <a:r>
              <a:rPr lang="en-US" i="1" dirty="0" err="1">
                <a:latin typeface="Balaram" pitchFamily="2" charset="0"/>
              </a:rPr>
              <a:t>samāsate</a:t>
            </a:r>
            <a:r>
              <a:rPr lang="en-US" i="1" dirty="0">
                <a:latin typeface="Balaram" pitchFamily="2" charset="0"/>
              </a:rPr>
              <a:t> </a:t>
            </a:r>
            <a:r>
              <a:rPr lang="en-US" i="1" dirty="0" err="1">
                <a:latin typeface="Balaram" pitchFamily="2" charset="0"/>
              </a:rPr>
              <a:t>surāḥ</a:t>
            </a:r>
            <a:br>
              <a:rPr lang="en-US" i="1" dirty="0">
                <a:latin typeface="Balaram" pitchFamily="2" charset="0"/>
              </a:rPr>
            </a:br>
            <a:r>
              <a:rPr lang="en-US" i="1" dirty="0" err="1">
                <a:latin typeface="Balaram" pitchFamily="2" charset="0"/>
              </a:rPr>
              <a:t>harāv</a:t>
            </a:r>
            <a:r>
              <a:rPr lang="en-US" i="1" dirty="0">
                <a:latin typeface="Balaram" pitchFamily="2" charset="0"/>
              </a:rPr>
              <a:t> </a:t>
            </a:r>
            <a:r>
              <a:rPr lang="en-US" i="1" dirty="0" err="1">
                <a:latin typeface="Balaram" pitchFamily="2" charset="0"/>
              </a:rPr>
              <a:t>abhaktasya</a:t>
            </a:r>
            <a:r>
              <a:rPr lang="en-US" i="1" dirty="0">
                <a:latin typeface="Balaram" pitchFamily="2" charset="0"/>
              </a:rPr>
              <a:t> </a:t>
            </a:r>
            <a:r>
              <a:rPr lang="en-US" i="1" dirty="0" err="1">
                <a:latin typeface="Balaram" pitchFamily="2" charset="0"/>
              </a:rPr>
              <a:t>kuto</a:t>
            </a:r>
            <a:r>
              <a:rPr lang="en-US" i="1" dirty="0">
                <a:latin typeface="Balaram" pitchFamily="2" charset="0"/>
              </a:rPr>
              <a:t> </a:t>
            </a:r>
            <a:r>
              <a:rPr lang="en-US" i="1" dirty="0" err="1">
                <a:latin typeface="Balaram" pitchFamily="2" charset="0"/>
              </a:rPr>
              <a:t>mahad-guṇā</a:t>
            </a:r>
            <a:br>
              <a:rPr lang="en-US" i="1" dirty="0">
                <a:latin typeface="Balaram" pitchFamily="2" charset="0"/>
              </a:rPr>
            </a:br>
            <a:r>
              <a:rPr lang="en-US" i="1" dirty="0" err="1">
                <a:latin typeface="Balaram" pitchFamily="2" charset="0"/>
              </a:rPr>
              <a:t>manorathenāsati</a:t>
            </a:r>
            <a:r>
              <a:rPr lang="en-US" i="1" dirty="0">
                <a:latin typeface="Balaram" pitchFamily="2" charset="0"/>
              </a:rPr>
              <a:t> </a:t>
            </a:r>
            <a:r>
              <a:rPr lang="en-US" i="1" dirty="0" err="1">
                <a:latin typeface="Balaram" pitchFamily="2" charset="0"/>
              </a:rPr>
              <a:t>dhāvato</a:t>
            </a:r>
            <a:r>
              <a:rPr lang="en-US" i="1" dirty="0">
                <a:latin typeface="Balaram" pitchFamily="2" charset="0"/>
              </a:rPr>
              <a:t> </a:t>
            </a:r>
            <a:r>
              <a:rPr lang="en-US" i="1" dirty="0" err="1">
                <a:latin typeface="Balaram" pitchFamily="2" charset="0"/>
              </a:rPr>
              <a:t>bahiḥ</a:t>
            </a:r>
            <a:endParaRPr lang="en-US" dirty="0">
              <a:latin typeface="Balaram" pitchFamily="2" charset="0"/>
            </a:endParaRPr>
          </a:p>
        </p:txBody>
      </p:sp>
      <p:sp>
        <p:nvSpPr>
          <p:cNvPr id="3" name="Content Placeholder 2">
            <a:extLst>
              <a:ext uri="{FF2B5EF4-FFF2-40B4-BE49-F238E27FC236}">
                <a16:creationId xmlns:a16="http://schemas.microsoft.com/office/drawing/2014/main" id="{0AE273E6-6F97-7E4E-833F-A9A66D142C26}"/>
              </a:ext>
            </a:extLst>
          </p:cNvPr>
          <p:cNvSpPr>
            <a:spLocks noGrp="1"/>
          </p:cNvSpPr>
          <p:nvPr>
            <p:ph idx="1"/>
          </p:nvPr>
        </p:nvSpPr>
        <p:spPr>
          <a:xfrm>
            <a:off x="659958" y="3323645"/>
            <a:ext cx="10693842" cy="2853317"/>
          </a:xfrm>
        </p:spPr>
        <p:txBody>
          <a:bodyPr>
            <a:normAutofit/>
          </a:bodyPr>
          <a:lstStyle/>
          <a:p>
            <a:pPr marL="0" indent="0">
              <a:buNone/>
            </a:pPr>
            <a:r>
              <a:rPr lang="en-US" sz="2400" dirty="0"/>
              <a:t>All the demigods and their exalted qualities, such as religion, knowledge and renunciation, become manifest in the body of one who has developed </a:t>
            </a:r>
            <a:r>
              <a:rPr lang="en-US" sz="2400" dirty="0">
                <a:highlight>
                  <a:srgbClr val="FFFF00"/>
                </a:highlight>
              </a:rPr>
              <a:t>unalloyed</a:t>
            </a:r>
            <a:r>
              <a:rPr lang="en-US" sz="2400" dirty="0"/>
              <a:t> devotion for the Supreme Personality of Godhead, </a:t>
            </a:r>
            <a:r>
              <a:rPr lang="en-US" sz="2400" dirty="0" err="1"/>
              <a:t>Vāsudeva</a:t>
            </a:r>
            <a:r>
              <a:rPr lang="en-US" sz="2400" dirty="0"/>
              <a:t>. </a:t>
            </a:r>
            <a:r>
              <a:rPr lang="en-US" sz="2400" i="1" dirty="0"/>
              <a:t>On the other hand</a:t>
            </a:r>
            <a:r>
              <a:rPr lang="en-US" sz="2400" dirty="0"/>
              <a:t>, a person devoid of devotional service and engaged in material activities has no good qualities. </a:t>
            </a:r>
            <a:r>
              <a:rPr lang="en-US" sz="2400" i="1" dirty="0">
                <a:highlight>
                  <a:srgbClr val="FFFF00"/>
                </a:highlight>
              </a:rPr>
              <a:t>Even if he is adept</a:t>
            </a:r>
            <a:r>
              <a:rPr lang="en-US" sz="2400" dirty="0">
                <a:highlight>
                  <a:srgbClr val="FFFF00"/>
                </a:highlight>
              </a:rPr>
              <a:t> </a:t>
            </a:r>
            <a:r>
              <a:rPr lang="en-US" sz="2400" dirty="0"/>
              <a:t>at the practice of mystic yoga or the honest endeavor of maintaining his family and relatives, </a:t>
            </a:r>
            <a:r>
              <a:rPr lang="en-US" sz="2400" i="1" dirty="0"/>
              <a:t>he must be driven by his own mental speculations and must engage in the service of the Lord’s external energy</a:t>
            </a:r>
            <a:r>
              <a:rPr lang="en-US" sz="2400" dirty="0"/>
              <a:t>. How can there be any good qualities in such a man? [SB 5.18.12]</a:t>
            </a:r>
          </a:p>
        </p:txBody>
      </p:sp>
    </p:spTree>
    <p:extLst>
      <p:ext uri="{BB962C8B-B14F-4D97-AF65-F5344CB8AC3E}">
        <p14:creationId xmlns:p14="http://schemas.microsoft.com/office/powerpoint/2010/main" val="32628404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8D6C-C090-F84D-B474-8F5C4F51CA3E}"/>
              </a:ext>
            </a:extLst>
          </p:cNvPr>
          <p:cNvSpPr>
            <a:spLocks noGrp="1"/>
          </p:cNvSpPr>
          <p:nvPr>
            <p:ph type="title"/>
          </p:nvPr>
        </p:nvSpPr>
        <p:spPr/>
        <p:txBody>
          <a:bodyPr/>
          <a:lstStyle/>
          <a:p>
            <a:r>
              <a:rPr lang="en-US" b="1" dirty="0"/>
              <a:t>Synonyms</a:t>
            </a:r>
            <a:endParaRPr lang="en-US" dirty="0"/>
          </a:p>
        </p:txBody>
      </p:sp>
      <p:sp>
        <p:nvSpPr>
          <p:cNvPr id="3" name="Content Placeholder 2">
            <a:extLst>
              <a:ext uri="{FF2B5EF4-FFF2-40B4-BE49-F238E27FC236}">
                <a16:creationId xmlns:a16="http://schemas.microsoft.com/office/drawing/2014/main" id="{2714CF54-604C-F843-BE88-22E07A0A4F45}"/>
              </a:ext>
            </a:extLst>
          </p:cNvPr>
          <p:cNvSpPr>
            <a:spLocks noGrp="1"/>
          </p:cNvSpPr>
          <p:nvPr>
            <p:ph idx="1"/>
          </p:nvPr>
        </p:nvSpPr>
        <p:spPr/>
        <p:txBody>
          <a:bodyPr/>
          <a:lstStyle/>
          <a:p>
            <a:pPr marL="0" indent="0">
              <a:buNone/>
            </a:pPr>
            <a:r>
              <a:rPr lang="en-US" i="1" dirty="0">
                <a:hlinkClick r:id="rId2"/>
              </a:rPr>
              <a:t>yasya</a:t>
            </a:r>
            <a:r>
              <a:rPr lang="en-US" dirty="0"/>
              <a:t> — of whom; </a:t>
            </a:r>
            <a:r>
              <a:rPr lang="en-US" i="1" dirty="0">
                <a:hlinkClick r:id="rId3"/>
              </a:rPr>
              <a:t>asti</a:t>
            </a:r>
            <a:r>
              <a:rPr lang="en-US" dirty="0"/>
              <a:t> — there is; </a:t>
            </a:r>
            <a:r>
              <a:rPr lang="en-US" i="1" dirty="0">
                <a:hlinkClick r:id="rId4"/>
              </a:rPr>
              <a:t>bhaktiḥ</a:t>
            </a:r>
            <a:r>
              <a:rPr lang="en-US" dirty="0"/>
              <a:t> — devotional service; </a:t>
            </a:r>
            <a:r>
              <a:rPr lang="en-US" i="1" dirty="0">
                <a:hlinkClick r:id="rId5"/>
              </a:rPr>
              <a:t>bhagavati</a:t>
            </a:r>
            <a:r>
              <a:rPr lang="en-US" dirty="0"/>
              <a:t> — to the Supreme Personality of Godhead; </a:t>
            </a:r>
            <a:r>
              <a:rPr lang="en-US" i="1" dirty="0">
                <a:highlight>
                  <a:srgbClr val="FFFF00"/>
                </a:highlight>
                <a:hlinkClick r:id="rId6"/>
              </a:rPr>
              <a:t>akiñcanā</a:t>
            </a:r>
            <a:r>
              <a:rPr lang="en-US" dirty="0">
                <a:highlight>
                  <a:srgbClr val="FFFF00"/>
                </a:highlight>
              </a:rPr>
              <a:t> — without any motive</a:t>
            </a:r>
            <a:r>
              <a:rPr lang="en-US" dirty="0"/>
              <a:t>; </a:t>
            </a:r>
            <a:r>
              <a:rPr lang="en-US" i="1" dirty="0">
                <a:highlight>
                  <a:srgbClr val="FFFF00"/>
                </a:highlight>
                <a:hlinkClick r:id="rId7"/>
              </a:rPr>
              <a:t>sarvaiḥ</a:t>
            </a:r>
            <a:r>
              <a:rPr lang="en-US" dirty="0">
                <a:highlight>
                  <a:srgbClr val="FFFF00"/>
                </a:highlight>
              </a:rPr>
              <a:t> — with all; </a:t>
            </a:r>
            <a:r>
              <a:rPr lang="en-US" i="1" dirty="0">
                <a:highlight>
                  <a:srgbClr val="FFFF00"/>
                </a:highlight>
                <a:hlinkClick r:id="rId8"/>
              </a:rPr>
              <a:t>guṇaiḥ</a:t>
            </a:r>
            <a:r>
              <a:rPr lang="en-US" dirty="0">
                <a:highlight>
                  <a:srgbClr val="FFFF00"/>
                </a:highlight>
              </a:rPr>
              <a:t> — good qualities</a:t>
            </a:r>
            <a:r>
              <a:rPr lang="en-US" dirty="0"/>
              <a:t>; </a:t>
            </a:r>
            <a:r>
              <a:rPr lang="en-US" i="1" dirty="0">
                <a:hlinkClick r:id="rId9"/>
              </a:rPr>
              <a:t>tatra</a:t>
            </a:r>
            <a:r>
              <a:rPr lang="en-US" dirty="0"/>
              <a:t> — there (in that person); </a:t>
            </a:r>
            <a:r>
              <a:rPr lang="en-US" i="1" dirty="0">
                <a:hlinkClick r:id="rId10"/>
              </a:rPr>
              <a:t>samāsate</a:t>
            </a:r>
            <a:r>
              <a:rPr lang="en-US" dirty="0"/>
              <a:t> — reside; </a:t>
            </a:r>
            <a:r>
              <a:rPr lang="en-US" i="1" dirty="0">
                <a:hlinkClick r:id="rId11"/>
              </a:rPr>
              <a:t>surāḥ</a:t>
            </a:r>
            <a:r>
              <a:rPr lang="en-US" dirty="0"/>
              <a:t> — all the demigods; </a:t>
            </a:r>
            <a:r>
              <a:rPr lang="en-US" i="1" dirty="0">
                <a:hlinkClick r:id="rId12"/>
              </a:rPr>
              <a:t>harau</a:t>
            </a:r>
            <a:r>
              <a:rPr lang="en-US" dirty="0"/>
              <a:t> — unto the Supreme Personality of Godhead; </a:t>
            </a:r>
            <a:r>
              <a:rPr lang="en-US" i="1" dirty="0">
                <a:hlinkClick r:id="rId13"/>
              </a:rPr>
              <a:t>abhaktasya</a:t>
            </a:r>
            <a:r>
              <a:rPr lang="en-US" dirty="0"/>
              <a:t> — of a person who is not devoted; </a:t>
            </a:r>
            <a:r>
              <a:rPr lang="en-US" i="1" dirty="0">
                <a:hlinkClick r:id="rId14"/>
              </a:rPr>
              <a:t>kutaḥ</a:t>
            </a:r>
            <a:r>
              <a:rPr lang="en-US" dirty="0"/>
              <a:t> — where; </a:t>
            </a:r>
            <a:r>
              <a:rPr lang="en-US" i="1" dirty="0" err="1">
                <a:hlinkClick r:id="rId15"/>
              </a:rPr>
              <a:t>mahat</a:t>
            </a:r>
            <a:r>
              <a:rPr lang="en-US" dirty="0" err="1"/>
              <a:t>-</a:t>
            </a:r>
            <a:r>
              <a:rPr lang="en-US" i="1" dirty="0" err="1">
                <a:hlinkClick r:id="rId16"/>
              </a:rPr>
              <a:t>guṇāḥ</a:t>
            </a:r>
            <a:r>
              <a:rPr lang="en-US" dirty="0"/>
              <a:t> — good qualities; </a:t>
            </a:r>
            <a:r>
              <a:rPr lang="en-US" i="1" dirty="0">
                <a:hlinkClick r:id="rId17"/>
              </a:rPr>
              <a:t>manorathena</a:t>
            </a:r>
            <a:r>
              <a:rPr lang="en-US" dirty="0"/>
              <a:t> — by mental speculation; </a:t>
            </a:r>
            <a:r>
              <a:rPr lang="en-US" i="1" dirty="0">
                <a:hlinkClick r:id="rId18"/>
              </a:rPr>
              <a:t>asati</a:t>
            </a:r>
            <a:r>
              <a:rPr lang="en-US" dirty="0"/>
              <a:t> — in the temporary material world; </a:t>
            </a:r>
            <a:r>
              <a:rPr lang="en-US" i="1" dirty="0">
                <a:hlinkClick r:id="rId19"/>
              </a:rPr>
              <a:t>dhāvataḥ</a:t>
            </a:r>
            <a:r>
              <a:rPr lang="en-US" dirty="0"/>
              <a:t> — who is running; </a:t>
            </a:r>
            <a:r>
              <a:rPr lang="en-US" i="1" dirty="0">
                <a:hlinkClick r:id="rId20"/>
              </a:rPr>
              <a:t>bahiḥ</a:t>
            </a:r>
            <a:r>
              <a:rPr lang="en-US" dirty="0"/>
              <a:t> — outside.</a:t>
            </a:r>
          </a:p>
        </p:txBody>
      </p:sp>
    </p:spTree>
    <p:extLst>
      <p:ext uri="{BB962C8B-B14F-4D97-AF65-F5344CB8AC3E}">
        <p14:creationId xmlns:p14="http://schemas.microsoft.com/office/powerpoint/2010/main" val="37227015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7D30345-B04B-3C4F-8572-624C558F45A8}"/>
              </a:ext>
            </a:extLst>
          </p:cNvPr>
          <p:cNvPicPr>
            <a:picLocks noGrp="1" noChangeAspect="1"/>
          </p:cNvPicPr>
          <p:nvPr>
            <p:ph idx="1"/>
          </p:nvPr>
        </p:nvPicPr>
        <p:blipFill>
          <a:blip r:embed="rId2"/>
          <a:stretch>
            <a:fillRect/>
          </a:stretch>
        </p:blipFill>
        <p:spPr>
          <a:xfrm>
            <a:off x="2158850" y="643467"/>
            <a:ext cx="7874299" cy="5571065"/>
          </a:xfrm>
          <a:prstGeom prst="rect">
            <a:avLst/>
          </a:prstGeom>
          <a:ln>
            <a:noFill/>
          </a:ln>
        </p:spPr>
      </p:pic>
      <p:sp>
        <p:nvSpPr>
          <p:cNvPr id="35"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1628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4905590-6B87-294F-9046-4B15D909AD61}"/>
              </a:ext>
            </a:extLst>
          </p:cNvPr>
          <p:cNvSpPr>
            <a:spLocks noGrp="1"/>
          </p:cNvSpPr>
          <p:nvPr>
            <p:ph type="title"/>
          </p:nvPr>
        </p:nvSpPr>
        <p:spPr>
          <a:xfrm>
            <a:off x="643466" y="321734"/>
            <a:ext cx="6891187" cy="1135737"/>
          </a:xfrm>
        </p:spPr>
        <p:txBody>
          <a:bodyPr>
            <a:normAutofit/>
          </a:bodyPr>
          <a:lstStyle/>
          <a:p>
            <a:r>
              <a:rPr lang="en-US" sz="3600"/>
              <a:t>Qualities of Devotee Haridas Thakur</a:t>
            </a:r>
          </a:p>
        </p:txBody>
      </p:sp>
      <p:sp>
        <p:nvSpPr>
          <p:cNvPr id="3" name="Content Placeholder 2">
            <a:extLst>
              <a:ext uri="{FF2B5EF4-FFF2-40B4-BE49-F238E27FC236}">
                <a16:creationId xmlns:a16="http://schemas.microsoft.com/office/drawing/2014/main" id="{E1CFEAF1-D953-2C4E-8865-B08BB65566F6}"/>
              </a:ext>
            </a:extLst>
          </p:cNvPr>
          <p:cNvSpPr>
            <a:spLocks noGrp="1"/>
          </p:cNvSpPr>
          <p:nvPr>
            <p:ph idx="1"/>
          </p:nvPr>
        </p:nvSpPr>
        <p:spPr>
          <a:xfrm>
            <a:off x="643467" y="1782981"/>
            <a:ext cx="6891187" cy="4393982"/>
          </a:xfrm>
        </p:spPr>
        <p:txBody>
          <a:bodyPr>
            <a:normAutofit/>
          </a:bodyPr>
          <a:lstStyle/>
          <a:p>
            <a:pPr marL="0" indent="0">
              <a:buNone/>
            </a:pPr>
            <a:r>
              <a:rPr lang="en-US" sz="2000"/>
              <a:t>In the </a:t>
            </a:r>
            <a:r>
              <a:rPr lang="en-US" sz="2000" i="1"/>
              <a:t>Ādi-līlā</a:t>
            </a:r>
            <a:r>
              <a:rPr lang="en-US" sz="2000"/>
              <a:t> of </a:t>
            </a:r>
            <a:r>
              <a:rPr lang="en-US" sz="2000" i="1"/>
              <a:t>Caitanya-caritāmṛta,</a:t>
            </a:r>
            <a:r>
              <a:rPr lang="en-US" sz="2000"/>
              <a:t> Chapter Eight, there is a description of some of the qualities of devotees. For example, Śrī Paṇḍita Haridāsa is described as being very </a:t>
            </a:r>
            <a:r>
              <a:rPr lang="en-US" sz="2000">
                <a:highlight>
                  <a:srgbClr val="FFFF00"/>
                </a:highlight>
              </a:rPr>
              <a:t>well-behaved, tolerant, peaceful, magnanimous and grave</a:t>
            </a:r>
            <a:r>
              <a:rPr lang="en-US" sz="2000"/>
              <a:t>. In addition, he </a:t>
            </a:r>
            <a:r>
              <a:rPr lang="en-US" sz="2000">
                <a:highlight>
                  <a:srgbClr val="FFFF00"/>
                </a:highlight>
              </a:rPr>
              <a:t>spoke very sweetly</a:t>
            </a:r>
            <a:r>
              <a:rPr lang="en-US" sz="2000"/>
              <a:t>, </a:t>
            </a:r>
            <a:r>
              <a:rPr lang="en-US" sz="2000">
                <a:highlight>
                  <a:srgbClr val="FFFF00"/>
                </a:highlight>
              </a:rPr>
              <a:t>his endeavors were very pleasing, he was always patient, he respected everyone, he always worked for everyone’s benefit, his mind was free of duplicity, and he was completely devoid of all malicious activities</a:t>
            </a:r>
            <a:r>
              <a:rPr lang="en-US" sz="2000"/>
              <a:t>. These are all originally qualities of Kṛṣṇa, and when one becomes a devotee they automatically become manifest. Śrī Kṛṣṇadāsa Kavirāja, the author of </a:t>
            </a:r>
            <a:r>
              <a:rPr lang="en-US" sz="2000" i="1"/>
              <a:t>Caitanya-caritāmṛta,</a:t>
            </a:r>
            <a:r>
              <a:rPr lang="en-US" sz="2000"/>
              <a:t> says that all good qualities become manifest in the body of a Vaiṣṇava and that only by the presence of these good qualities can one distinguish a Vaiṣṇava from a non-Vaiṣṇava. </a:t>
            </a:r>
          </a:p>
          <a:p>
            <a:pPr marL="0" indent="0">
              <a:buNone/>
            </a:pPr>
            <a:endParaRPr lang="en-US" sz="2000"/>
          </a:p>
        </p:txBody>
      </p:sp>
      <p:sp>
        <p:nvSpPr>
          <p:cNvPr id="6150"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Nama Acharya Shrila Hari Das Thakur | Gaudiya History | Page 3">
            <a:extLst>
              <a:ext uri="{FF2B5EF4-FFF2-40B4-BE49-F238E27FC236}">
                <a16:creationId xmlns:a16="http://schemas.microsoft.com/office/drawing/2014/main" id="{6C9E2122-B865-7D45-A4A2-EF1057EE98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3" r="7987"/>
          <a:stretch/>
        </p:blipFill>
        <p:spPr bwMode="auto">
          <a:xfrm>
            <a:off x="8129873" y="10"/>
            <a:ext cx="4062128"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78" name="Rectangle 7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9526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5840821" cy="5192201"/>
          </a:xfrm>
        </p:spPr>
        <p:txBody>
          <a:bodyPr>
            <a:normAutofit lnSpcReduction="10000"/>
          </a:bodyPr>
          <a:lstStyle/>
          <a:p>
            <a:pPr lvl="1"/>
            <a:r>
              <a:rPr lang="en-US" dirty="0">
                <a:latin typeface="Balaram" pitchFamily="2" charset="0"/>
              </a:rPr>
              <a:t>Duty in this age </a:t>
            </a:r>
          </a:p>
          <a:p>
            <a:pPr lvl="2"/>
            <a:r>
              <a:rPr lang="en-US" dirty="0">
                <a:latin typeface="Balaram" pitchFamily="2" charset="0"/>
              </a:rPr>
              <a:t>Lead simple life</a:t>
            </a:r>
          </a:p>
          <a:p>
            <a:pPr lvl="2"/>
            <a:r>
              <a:rPr lang="en-US" dirty="0">
                <a:latin typeface="Balaram" pitchFamily="2" charset="0"/>
              </a:rPr>
              <a:t>Don’t waste time in mental concoction</a:t>
            </a:r>
          </a:p>
          <a:p>
            <a:pPr lvl="2"/>
            <a:r>
              <a:rPr lang="en-US" dirty="0">
                <a:latin typeface="Balaram" pitchFamily="2" charset="0"/>
              </a:rPr>
              <a:t>Utilize time in </a:t>
            </a:r>
            <a:r>
              <a:rPr lang="en-US" i="1" dirty="0">
                <a:latin typeface="Balaram" pitchFamily="2" charset="0"/>
              </a:rPr>
              <a:t>serious</a:t>
            </a:r>
            <a:r>
              <a:rPr lang="en-US" dirty="0">
                <a:latin typeface="Balaram" pitchFamily="2" charset="0"/>
              </a:rPr>
              <a:t> study of Bhagavatam</a:t>
            </a:r>
          </a:p>
          <a:p>
            <a:pPr lvl="1"/>
            <a:r>
              <a:rPr lang="en-US" dirty="0">
                <a:latin typeface="Balaram" pitchFamily="2" charset="0"/>
              </a:rPr>
              <a:t>Medicine for this age</a:t>
            </a:r>
          </a:p>
          <a:p>
            <a:pPr lvl="2"/>
            <a:r>
              <a:rPr lang="en-US" dirty="0">
                <a:latin typeface="Balaram" pitchFamily="2" charset="0"/>
              </a:rPr>
              <a:t>Hear, Study and Contemplate</a:t>
            </a:r>
          </a:p>
          <a:p>
            <a:pPr lvl="2"/>
            <a:r>
              <a:rPr lang="en-US" dirty="0">
                <a:latin typeface="Balaram" pitchFamily="2" charset="0"/>
              </a:rPr>
              <a:t>Heart is meant for Krishna</a:t>
            </a:r>
          </a:p>
          <a:p>
            <a:pPr lvl="1"/>
            <a:r>
              <a:rPr lang="en-US" dirty="0">
                <a:latin typeface="Balaram" pitchFamily="2" charset="0"/>
              </a:rPr>
              <a:t>Solution to our dissatisfaction</a:t>
            </a:r>
          </a:p>
          <a:p>
            <a:pPr lvl="2"/>
            <a:r>
              <a:rPr lang="en-US" dirty="0">
                <a:latin typeface="Balaram" pitchFamily="2" charset="0"/>
              </a:rPr>
              <a:t>Spirit cannot be happy with matter. </a:t>
            </a:r>
          </a:p>
          <a:p>
            <a:pPr lvl="2"/>
            <a:r>
              <a:rPr lang="en-US" dirty="0">
                <a:latin typeface="Balaram" pitchFamily="2" charset="0"/>
              </a:rPr>
              <a:t>Glorify Lord Sri Krishna</a:t>
            </a:r>
          </a:p>
          <a:p>
            <a:pPr lvl="1"/>
            <a:r>
              <a:rPr lang="en-US" dirty="0">
                <a:latin typeface="Balaram" pitchFamily="2" charset="0"/>
              </a:rPr>
              <a:t>What is Real Wealth </a:t>
            </a:r>
          </a:p>
          <a:p>
            <a:pPr lvl="2"/>
            <a:r>
              <a:rPr lang="en-US" dirty="0">
                <a:latin typeface="Balaram" pitchFamily="2" charset="0"/>
              </a:rPr>
              <a:t>Pleasing Krishna pleases everyone</a:t>
            </a:r>
          </a:p>
          <a:p>
            <a:pPr lvl="2"/>
            <a:r>
              <a:rPr lang="en-US" dirty="0">
                <a:latin typeface="Balaram" pitchFamily="2" charset="0"/>
              </a:rPr>
              <a:t>Laxmi or Durga</a:t>
            </a:r>
          </a:p>
          <a:p>
            <a:pPr lvl="2"/>
            <a:r>
              <a:rPr lang="en-US" dirty="0">
                <a:latin typeface="Balaram" pitchFamily="2" charset="0"/>
              </a:rPr>
              <a:t>Remembrance of Krishna </a:t>
            </a:r>
          </a:p>
        </p:txBody>
      </p:sp>
      <p:sp>
        <p:nvSpPr>
          <p:cNvPr id="80" name="Oval 7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82" name="Arc 8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4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B5B3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CD79CF-CF6D-6946-8A2B-482F8F4E0495}"/>
              </a:ext>
            </a:extLst>
          </p:cNvPr>
          <p:cNvSpPr>
            <a:spLocks noGrp="1"/>
          </p:cNvSpPr>
          <p:nvPr>
            <p:ph type="title"/>
          </p:nvPr>
        </p:nvSpPr>
        <p:spPr>
          <a:xfrm>
            <a:off x="524256" y="491260"/>
            <a:ext cx="6594189" cy="1625210"/>
          </a:xfrm>
        </p:spPr>
        <p:txBody>
          <a:bodyPr>
            <a:normAutofit/>
          </a:bodyPr>
          <a:lstStyle/>
          <a:p>
            <a:r>
              <a:rPr lang="en-US" dirty="0">
                <a:solidFill>
                  <a:srgbClr val="FFFFFF"/>
                </a:solidFill>
              </a:rPr>
              <a:t>Twenty-six good qualities of a </a:t>
            </a:r>
            <a:r>
              <a:rPr lang="en-US" dirty="0" err="1">
                <a:solidFill>
                  <a:srgbClr val="FFFFFF"/>
                </a:solidFill>
              </a:rPr>
              <a:t>Vaiṣṇava</a:t>
            </a:r>
            <a:endParaRPr lang="en-US" dirty="0">
              <a:solidFill>
                <a:srgbClr val="FFFFFF"/>
              </a:solidFill>
            </a:endParaRPr>
          </a:p>
        </p:txBody>
      </p:sp>
      <p:pic>
        <p:nvPicPr>
          <p:cNvPr id="7170" name="Picture 2" descr="vaishnav-final">
            <a:extLst>
              <a:ext uri="{FF2B5EF4-FFF2-40B4-BE49-F238E27FC236}">
                <a16:creationId xmlns:a16="http://schemas.microsoft.com/office/drawing/2014/main" id="{73E68E76-20D2-794B-B072-1369F2A71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2" b="-3"/>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E00E36-12B1-CC48-A1D3-F2896016A083}"/>
              </a:ext>
            </a:extLst>
          </p:cNvPr>
          <p:cNvSpPr>
            <a:spLocks noGrp="1"/>
          </p:cNvSpPr>
          <p:nvPr>
            <p:ph idx="1"/>
          </p:nvPr>
        </p:nvSpPr>
        <p:spPr>
          <a:xfrm>
            <a:off x="7792278" y="586409"/>
            <a:ext cx="3875465" cy="5715000"/>
          </a:xfrm>
        </p:spPr>
        <p:txBody>
          <a:bodyPr anchor="ctr">
            <a:normAutofit/>
          </a:bodyPr>
          <a:lstStyle/>
          <a:p>
            <a:pPr marL="0" indent="0">
              <a:buNone/>
            </a:pPr>
            <a:r>
              <a:rPr lang="en-US" sz="1400" dirty="0" err="1">
                <a:solidFill>
                  <a:srgbClr val="FFFFFF"/>
                </a:solidFill>
              </a:rPr>
              <a:t>Kṛṣṇadāsa</a:t>
            </a:r>
            <a:r>
              <a:rPr lang="en-US" sz="1400" dirty="0">
                <a:solidFill>
                  <a:srgbClr val="FFFFFF"/>
                </a:solidFill>
              </a:rPr>
              <a:t> </a:t>
            </a:r>
            <a:r>
              <a:rPr lang="en-US" sz="1400" dirty="0" err="1">
                <a:solidFill>
                  <a:srgbClr val="FFFFFF"/>
                </a:solidFill>
              </a:rPr>
              <a:t>Kavirāja</a:t>
            </a:r>
            <a:r>
              <a:rPr lang="en-US" sz="1400" dirty="0">
                <a:solidFill>
                  <a:srgbClr val="FFFFFF"/>
                </a:solidFill>
              </a:rPr>
              <a:t> lists the following twenty-six good qualities of a </a:t>
            </a:r>
            <a:r>
              <a:rPr lang="en-US" sz="1400" dirty="0" err="1">
                <a:solidFill>
                  <a:srgbClr val="FFFFFF"/>
                </a:solidFill>
              </a:rPr>
              <a:t>Vaiṣṇava</a:t>
            </a:r>
            <a:r>
              <a:rPr lang="en-US" sz="1400" dirty="0">
                <a:solidFill>
                  <a:srgbClr val="FFFFFF"/>
                </a:solidFill>
              </a:rPr>
              <a:t>: </a:t>
            </a:r>
          </a:p>
          <a:p>
            <a:pPr marL="0" indent="0">
              <a:buNone/>
            </a:pPr>
            <a:r>
              <a:rPr lang="en-US" sz="1400" dirty="0">
                <a:solidFill>
                  <a:srgbClr val="FFFFFF"/>
                </a:solidFill>
              </a:rPr>
              <a:t>(1) He is very kind to everyone. (2) He does not make anyone his enemy. (3) He is truthful. (4) He is equal to everyone. </a:t>
            </a:r>
          </a:p>
          <a:p>
            <a:pPr marL="0" indent="0">
              <a:buNone/>
            </a:pPr>
            <a:r>
              <a:rPr lang="en-US" sz="1400" dirty="0">
                <a:solidFill>
                  <a:srgbClr val="FFFFFF"/>
                </a:solidFill>
              </a:rPr>
              <a:t>(5) No one can find any fault in him. (6) He is magnanimous. (7) He is mild. (8) He is always clean. (9) He is without possessions. </a:t>
            </a:r>
          </a:p>
          <a:p>
            <a:pPr marL="0" indent="0">
              <a:buNone/>
            </a:pPr>
            <a:r>
              <a:rPr lang="en-US" sz="1400" dirty="0">
                <a:solidFill>
                  <a:srgbClr val="FFFFFF"/>
                </a:solidFill>
              </a:rPr>
              <a:t>(10) He works for everyone’s benefit. (11) He is very peaceful. (12) He is always surrendered to </a:t>
            </a:r>
            <a:r>
              <a:rPr lang="en-US" sz="1400" dirty="0" err="1">
                <a:solidFill>
                  <a:srgbClr val="FFFFFF"/>
                </a:solidFill>
              </a:rPr>
              <a:t>Kṛṣṇa</a:t>
            </a:r>
            <a:r>
              <a:rPr lang="en-US" sz="1400" dirty="0">
                <a:solidFill>
                  <a:srgbClr val="FFFFFF"/>
                </a:solidFill>
              </a:rPr>
              <a:t>. </a:t>
            </a:r>
          </a:p>
          <a:p>
            <a:pPr marL="0" indent="0">
              <a:buNone/>
            </a:pPr>
            <a:r>
              <a:rPr lang="en-US" sz="1400" dirty="0">
                <a:solidFill>
                  <a:srgbClr val="FFFFFF"/>
                </a:solidFill>
              </a:rPr>
              <a:t>(13) He has no material desires. (14) He is very meek. (15) He is steady. (16) He controls his senses.</a:t>
            </a:r>
          </a:p>
          <a:p>
            <a:pPr marL="0" indent="0">
              <a:buNone/>
            </a:pPr>
            <a:r>
              <a:rPr lang="en-US" sz="1400" dirty="0">
                <a:solidFill>
                  <a:srgbClr val="FFFFFF"/>
                </a:solidFill>
              </a:rPr>
              <a:t> (17) He does not eat more than required. (18) He is not influenced by the Lord’s illusory energy. (19) He offers respect to everyone. (20) He does not desire any respect for himself. </a:t>
            </a:r>
          </a:p>
          <a:p>
            <a:pPr marL="0" indent="0">
              <a:buNone/>
            </a:pPr>
            <a:r>
              <a:rPr lang="en-US" sz="1400" dirty="0">
                <a:solidFill>
                  <a:srgbClr val="FFFFFF"/>
                </a:solidFill>
              </a:rPr>
              <a:t>(21) He is very grave. (22) He is merciful. (23) He is friendly. (24) He is poetic. (25) He is expert. (26) He is silent.</a:t>
            </a:r>
            <a:br>
              <a:rPr lang="en-US" sz="1400" dirty="0">
                <a:solidFill>
                  <a:srgbClr val="FFFFFF"/>
                </a:solidFill>
              </a:rPr>
            </a:br>
            <a:endParaRPr lang="en-US" sz="1400" dirty="0">
              <a:solidFill>
                <a:srgbClr val="FFFFFF"/>
              </a:solidFill>
            </a:endParaRPr>
          </a:p>
        </p:txBody>
      </p:sp>
    </p:spTree>
    <p:extLst>
      <p:ext uri="{BB962C8B-B14F-4D97-AF65-F5344CB8AC3E}">
        <p14:creationId xmlns:p14="http://schemas.microsoft.com/office/powerpoint/2010/main" val="3556103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0"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A1D62-0F7D-4944-AF75-131322D83124}"/>
              </a:ext>
            </a:extLst>
          </p:cNvPr>
          <p:cNvSpPr>
            <a:spLocks noGrp="1"/>
          </p:cNvSpPr>
          <p:nvPr>
            <p:ph type="title"/>
          </p:nvPr>
        </p:nvSpPr>
        <p:spPr>
          <a:xfrm>
            <a:off x="5297762" y="329184"/>
            <a:ext cx="6251110" cy="1783080"/>
          </a:xfrm>
        </p:spPr>
        <p:txBody>
          <a:bodyPr anchor="b">
            <a:normAutofit/>
          </a:bodyPr>
          <a:lstStyle/>
          <a:p>
            <a:r>
              <a:rPr lang="en-US" sz="5400"/>
              <a:t>Patience leads to liberation</a:t>
            </a:r>
          </a:p>
        </p:txBody>
      </p:sp>
      <p:pic>
        <p:nvPicPr>
          <p:cNvPr id="11266" name="Picture 2" descr="Lectures by Srila Gurudeva (WECAN-MVG): Brief Profile of Maharaja">
            <a:extLst>
              <a:ext uri="{FF2B5EF4-FFF2-40B4-BE49-F238E27FC236}">
                <a16:creationId xmlns:a16="http://schemas.microsoft.com/office/drawing/2014/main" id="{B928CB0F-483F-6E4A-88ED-6773EEDECC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91" r="804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28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2A4075-FB8E-2E4B-880E-E81ECADEA1E9}"/>
              </a:ext>
            </a:extLst>
          </p:cNvPr>
          <p:cNvSpPr>
            <a:spLocks noGrp="1"/>
          </p:cNvSpPr>
          <p:nvPr>
            <p:ph idx="1"/>
          </p:nvPr>
        </p:nvSpPr>
        <p:spPr>
          <a:xfrm>
            <a:off x="5297762" y="2706624"/>
            <a:ext cx="6251110" cy="3483864"/>
          </a:xfrm>
        </p:spPr>
        <p:txBody>
          <a:bodyPr>
            <a:normAutofit/>
          </a:bodyPr>
          <a:lstStyle/>
          <a:p>
            <a:pPr marL="0" indent="0" algn="ctr">
              <a:buNone/>
            </a:pPr>
            <a:r>
              <a:rPr lang="hi-IN" sz="1700" dirty="0"/>
              <a:t>यं हि न व्यथयन्त्येते पुरुषं पुरुषर्षभ ।</a:t>
            </a:r>
            <a:br>
              <a:rPr lang="hi-IN" sz="1700" dirty="0"/>
            </a:br>
            <a:r>
              <a:rPr lang="hi-IN" sz="1700" dirty="0"/>
              <a:t>समदुःखसुखं धीरं सोऽमृतत्वाय कल्पते ॥ १५ ॥</a:t>
            </a:r>
            <a:endParaRPr lang="en-US" sz="1700" dirty="0"/>
          </a:p>
          <a:p>
            <a:pPr marL="0" indent="0" algn="ctr">
              <a:buNone/>
            </a:pPr>
            <a:r>
              <a:rPr lang="en-US" sz="1700" i="1" dirty="0" err="1"/>
              <a:t>yaṁ</a:t>
            </a:r>
            <a:r>
              <a:rPr lang="en-US" sz="1700" i="1" dirty="0"/>
              <a:t> hi </a:t>
            </a:r>
            <a:r>
              <a:rPr lang="en-US" sz="1700" i="1" dirty="0" err="1"/>
              <a:t>na</a:t>
            </a:r>
            <a:r>
              <a:rPr lang="en-US" sz="1700" i="1" dirty="0"/>
              <a:t> </a:t>
            </a:r>
            <a:r>
              <a:rPr lang="en-US" sz="1700" i="1" dirty="0" err="1"/>
              <a:t>vyathayanty</a:t>
            </a:r>
            <a:r>
              <a:rPr lang="en-US" sz="1700" i="1" dirty="0"/>
              <a:t> </a:t>
            </a:r>
            <a:r>
              <a:rPr lang="en-US" sz="1700" i="1" dirty="0" err="1"/>
              <a:t>ete</a:t>
            </a:r>
            <a:r>
              <a:rPr lang="en-US" sz="1700" i="1" dirty="0"/>
              <a:t> </a:t>
            </a:r>
            <a:r>
              <a:rPr lang="en-US" sz="1700" i="1" dirty="0" err="1"/>
              <a:t>puruṣaṁ</a:t>
            </a:r>
            <a:r>
              <a:rPr lang="en-US" sz="1700" i="1" dirty="0"/>
              <a:t> </a:t>
            </a:r>
            <a:r>
              <a:rPr lang="en-US" sz="1700" i="1" dirty="0" err="1"/>
              <a:t>puruṣarṣabha</a:t>
            </a:r>
            <a:br>
              <a:rPr lang="en-US" sz="1700" i="1" dirty="0"/>
            </a:br>
            <a:r>
              <a:rPr lang="en-US" sz="1700" i="1" dirty="0" err="1"/>
              <a:t>sama-duḥkha-sukhaṁ</a:t>
            </a:r>
            <a:r>
              <a:rPr lang="en-US" sz="1700" i="1" dirty="0"/>
              <a:t> </a:t>
            </a:r>
            <a:r>
              <a:rPr lang="en-US" sz="1700" i="1" dirty="0" err="1"/>
              <a:t>dhīraṁ</a:t>
            </a:r>
            <a:r>
              <a:rPr lang="en-US" sz="1700" i="1" dirty="0"/>
              <a:t> so ’</a:t>
            </a:r>
            <a:r>
              <a:rPr lang="en-US" sz="1700" i="1" dirty="0" err="1"/>
              <a:t>mṛtatvāya</a:t>
            </a:r>
            <a:r>
              <a:rPr lang="en-US" sz="1700" i="1" dirty="0"/>
              <a:t> </a:t>
            </a:r>
            <a:r>
              <a:rPr lang="en-US" sz="1700" i="1" dirty="0" err="1"/>
              <a:t>kalpate</a:t>
            </a:r>
            <a:endParaRPr lang="en-US" sz="1700" i="1" dirty="0"/>
          </a:p>
          <a:p>
            <a:pPr marL="0" indent="0">
              <a:buNone/>
            </a:pPr>
            <a:r>
              <a:rPr lang="en-US" sz="1700" i="1" dirty="0">
                <a:hlinkClick r:id="rId3"/>
              </a:rPr>
              <a:t>yam</a:t>
            </a:r>
            <a:r>
              <a:rPr lang="en-US" sz="1700" dirty="0"/>
              <a:t> — one to whom; </a:t>
            </a:r>
            <a:r>
              <a:rPr lang="en-US" sz="1700" i="1" dirty="0">
                <a:hlinkClick r:id="rId4"/>
              </a:rPr>
              <a:t>hi</a:t>
            </a:r>
            <a:r>
              <a:rPr lang="en-US" sz="1700" dirty="0"/>
              <a:t> — certainly; </a:t>
            </a:r>
            <a:r>
              <a:rPr lang="en-US" sz="1700" i="1" dirty="0">
                <a:hlinkClick r:id="rId5"/>
              </a:rPr>
              <a:t>na</a:t>
            </a:r>
            <a:r>
              <a:rPr lang="en-US" sz="1700" dirty="0"/>
              <a:t> — never; </a:t>
            </a:r>
            <a:r>
              <a:rPr lang="en-US" sz="1700" i="1" dirty="0">
                <a:highlight>
                  <a:srgbClr val="FFFF00"/>
                </a:highlight>
                <a:hlinkClick r:id="rId6"/>
              </a:rPr>
              <a:t>vyathayanti</a:t>
            </a:r>
            <a:r>
              <a:rPr lang="en-US" sz="1700" dirty="0">
                <a:highlight>
                  <a:srgbClr val="FFFF00"/>
                </a:highlight>
              </a:rPr>
              <a:t> — are distressing;</a:t>
            </a:r>
            <a:r>
              <a:rPr lang="en-US" sz="1700" dirty="0"/>
              <a:t> </a:t>
            </a:r>
            <a:r>
              <a:rPr lang="en-US" sz="1700" i="1" dirty="0">
                <a:hlinkClick r:id="rId7"/>
              </a:rPr>
              <a:t>ete</a:t>
            </a:r>
            <a:r>
              <a:rPr lang="en-US" sz="1700" dirty="0"/>
              <a:t> — all these; </a:t>
            </a:r>
            <a:r>
              <a:rPr lang="en-US" sz="1700" i="1" dirty="0">
                <a:hlinkClick r:id="rId8"/>
              </a:rPr>
              <a:t>puruṣam</a:t>
            </a:r>
            <a:r>
              <a:rPr lang="en-US" sz="1700" dirty="0"/>
              <a:t> — to a person; </a:t>
            </a:r>
            <a:r>
              <a:rPr lang="en-US" sz="1700" i="1" dirty="0" err="1">
                <a:hlinkClick r:id="rId9"/>
              </a:rPr>
              <a:t>puruṣa</a:t>
            </a:r>
            <a:r>
              <a:rPr lang="en-US" sz="1700" dirty="0" err="1"/>
              <a:t>-</a:t>
            </a:r>
            <a:r>
              <a:rPr lang="en-US" sz="1700" i="1" dirty="0" err="1">
                <a:hlinkClick r:id="rId10"/>
              </a:rPr>
              <a:t>ṛṣabha</a:t>
            </a:r>
            <a:r>
              <a:rPr lang="en-US" sz="1700" dirty="0"/>
              <a:t> — O best among men; </a:t>
            </a:r>
            <a:r>
              <a:rPr lang="en-US" sz="1700" i="1" dirty="0">
                <a:hlinkClick r:id="rId11"/>
              </a:rPr>
              <a:t>sama</a:t>
            </a:r>
            <a:r>
              <a:rPr lang="en-US" sz="1700" dirty="0"/>
              <a:t> — unaltered; </a:t>
            </a:r>
            <a:r>
              <a:rPr lang="en-US" sz="1700" i="1" dirty="0">
                <a:hlinkClick r:id="rId12"/>
              </a:rPr>
              <a:t>duḥkha</a:t>
            </a:r>
            <a:r>
              <a:rPr lang="en-US" sz="1700" dirty="0"/>
              <a:t> — in distress; </a:t>
            </a:r>
            <a:r>
              <a:rPr lang="en-US" sz="1700" i="1" dirty="0">
                <a:hlinkClick r:id="rId13"/>
              </a:rPr>
              <a:t>sukham</a:t>
            </a:r>
            <a:r>
              <a:rPr lang="en-US" sz="1700" dirty="0"/>
              <a:t> — and happiness; </a:t>
            </a:r>
            <a:r>
              <a:rPr lang="en-US" sz="1700" i="1" dirty="0">
                <a:highlight>
                  <a:srgbClr val="FFFF00"/>
                </a:highlight>
                <a:hlinkClick r:id="rId14"/>
              </a:rPr>
              <a:t>dhīram</a:t>
            </a:r>
            <a:r>
              <a:rPr lang="en-US" sz="1700" dirty="0">
                <a:highlight>
                  <a:srgbClr val="FFFF00"/>
                </a:highlight>
              </a:rPr>
              <a:t> — patient; </a:t>
            </a:r>
            <a:r>
              <a:rPr lang="en-US" sz="1700" i="1" dirty="0">
                <a:hlinkClick r:id="rId15"/>
              </a:rPr>
              <a:t>saḥ</a:t>
            </a:r>
            <a:r>
              <a:rPr lang="en-US" sz="1700" dirty="0"/>
              <a:t> — he; </a:t>
            </a:r>
            <a:r>
              <a:rPr lang="en-US" sz="1700" i="1" dirty="0">
                <a:hlinkClick r:id="rId16"/>
              </a:rPr>
              <a:t>amṛtatvāya</a:t>
            </a:r>
            <a:r>
              <a:rPr lang="en-US" sz="1700" dirty="0"/>
              <a:t> — for liberation; </a:t>
            </a:r>
            <a:r>
              <a:rPr lang="en-US" sz="1700" i="1" dirty="0">
                <a:hlinkClick r:id="rId17"/>
              </a:rPr>
              <a:t>kalpate</a:t>
            </a:r>
            <a:r>
              <a:rPr lang="en-US" sz="1700" dirty="0"/>
              <a:t> — is considered eligible.</a:t>
            </a:r>
          </a:p>
          <a:p>
            <a:pPr marL="0" indent="0">
              <a:buNone/>
            </a:pPr>
            <a:r>
              <a:rPr lang="en-US" sz="1700" b="1" dirty="0"/>
              <a:t>O best among men [Arjuna], the person who is not disturbed by happiness and distress and is steady in both is certainly eligible for liberation.[BG 2.15]</a:t>
            </a:r>
            <a:endParaRPr lang="en-US" sz="1700" dirty="0"/>
          </a:p>
        </p:txBody>
      </p:sp>
    </p:spTree>
    <p:extLst>
      <p:ext uri="{BB962C8B-B14F-4D97-AF65-F5344CB8AC3E}">
        <p14:creationId xmlns:p14="http://schemas.microsoft.com/office/powerpoint/2010/main" val="13126356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0" name="Rectangle 7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354CAF3-FCD1-9242-8998-0BB4723DA244}"/>
              </a:ext>
            </a:extLst>
          </p:cNvPr>
          <p:cNvSpPr>
            <a:spLocks noGrp="1"/>
          </p:cNvSpPr>
          <p:nvPr>
            <p:ph type="title"/>
          </p:nvPr>
        </p:nvSpPr>
        <p:spPr>
          <a:xfrm>
            <a:off x="838200" y="365125"/>
            <a:ext cx="5393361" cy="1325563"/>
          </a:xfrm>
        </p:spPr>
        <p:txBody>
          <a:bodyPr>
            <a:normAutofit/>
          </a:bodyPr>
          <a:lstStyle/>
          <a:p>
            <a:r>
              <a:rPr lang="en-US" dirty="0"/>
              <a:t>No one knows His plan</a:t>
            </a:r>
          </a:p>
        </p:txBody>
      </p:sp>
      <p:sp>
        <p:nvSpPr>
          <p:cNvPr id="3" name="Content Placeholder 2">
            <a:extLst>
              <a:ext uri="{FF2B5EF4-FFF2-40B4-BE49-F238E27FC236}">
                <a16:creationId xmlns:a16="http://schemas.microsoft.com/office/drawing/2014/main" id="{536DD24D-C1F4-5D4F-BD66-977FAAB61B6E}"/>
              </a:ext>
            </a:extLst>
          </p:cNvPr>
          <p:cNvSpPr>
            <a:spLocks noGrp="1"/>
          </p:cNvSpPr>
          <p:nvPr>
            <p:ph idx="1"/>
          </p:nvPr>
        </p:nvSpPr>
        <p:spPr>
          <a:xfrm>
            <a:off x="838200" y="1825625"/>
            <a:ext cx="5393361" cy="4351338"/>
          </a:xfrm>
        </p:spPr>
        <p:txBody>
          <a:bodyPr>
            <a:normAutofit/>
          </a:bodyPr>
          <a:lstStyle/>
          <a:p>
            <a:pPr marL="0" indent="0" algn="ctr">
              <a:buNone/>
            </a:pPr>
            <a:r>
              <a:rPr lang="hi-IN" sz="1800" dirty="0"/>
              <a:t>न ह्यस्य कर्हिचिद्राजन् पुमान् वेद विधित्सितम् ।</a:t>
            </a:r>
            <a:br>
              <a:rPr lang="hi-IN" sz="1800" dirty="0"/>
            </a:br>
            <a:r>
              <a:rPr lang="hi-IN" sz="1800" dirty="0"/>
              <a:t>यद्विजिज्ञासया युक्ता मुह्यन्ति कवयोऽपि हि ॥ १६ ॥</a:t>
            </a:r>
            <a:endParaRPr lang="en-US" sz="1800" dirty="0"/>
          </a:p>
          <a:p>
            <a:pPr marL="0" indent="0" algn="ctr">
              <a:buNone/>
            </a:pPr>
            <a:r>
              <a:rPr lang="en-US" sz="1800" i="1" dirty="0" err="1"/>
              <a:t>na</a:t>
            </a:r>
            <a:r>
              <a:rPr lang="en-US" sz="1800" i="1" dirty="0"/>
              <a:t> </a:t>
            </a:r>
            <a:r>
              <a:rPr lang="en-US" sz="1800" i="1" dirty="0" err="1"/>
              <a:t>hy</a:t>
            </a:r>
            <a:r>
              <a:rPr lang="en-US" sz="1800" i="1" dirty="0"/>
              <a:t> </a:t>
            </a:r>
            <a:r>
              <a:rPr lang="en-US" sz="1800" i="1" dirty="0" err="1"/>
              <a:t>asya</a:t>
            </a:r>
            <a:r>
              <a:rPr lang="en-US" sz="1800" i="1" dirty="0"/>
              <a:t> </a:t>
            </a:r>
            <a:r>
              <a:rPr lang="en-US" sz="1800" i="1" dirty="0" err="1"/>
              <a:t>karhicid</a:t>
            </a:r>
            <a:r>
              <a:rPr lang="en-US" sz="1800" i="1" dirty="0"/>
              <a:t> </a:t>
            </a:r>
            <a:r>
              <a:rPr lang="en-US" sz="1800" i="1" dirty="0" err="1"/>
              <a:t>rājan</a:t>
            </a:r>
            <a:r>
              <a:rPr lang="en-US" sz="1800" i="1" dirty="0"/>
              <a:t> </a:t>
            </a:r>
            <a:r>
              <a:rPr lang="en-US" sz="1800" i="1" dirty="0" err="1"/>
              <a:t>pumān</a:t>
            </a:r>
            <a:r>
              <a:rPr lang="en-US" sz="1800" i="1" dirty="0"/>
              <a:t> </a:t>
            </a:r>
            <a:r>
              <a:rPr lang="en-US" sz="1800" i="1" dirty="0" err="1"/>
              <a:t>veda</a:t>
            </a:r>
            <a:r>
              <a:rPr lang="en-US" sz="1800" i="1" dirty="0"/>
              <a:t> </a:t>
            </a:r>
            <a:r>
              <a:rPr lang="en-US" sz="1800" i="1" dirty="0" err="1"/>
              <a:t>vidhitsitam</a:t>
            </a:r>
            <a:br>
              <a:rPr lang="en-US" sz="1800" i="1" dirty="0"/>
            </a:br>
            <a:r>
              <a:rPr lang="en-US" sz="1800" i="1" dirty="0"/>
              <a:t>yad </a:t>
            </a:r>
            <a:r>
              <a:rPr lang="en-US" sz="1800" i="1" dirty="0" err="1"/>
              <a:t>vijijñāsayā</a:t>
            </a:r>
            <a:r>
              <a:rPr lang="en-US" sz="1800" i="1" dirty="0"/>
              <a:t> </a:t>
            </a:r>
            <a:r>
              <a:rPr lang="en-US" sz="1800" i="1" dirty="0" err="1"/>
              <a:t>yuktā</a:t>
            </a:r>
            <a:r>
              <a:rPr lang="en-US" sz="1800" i="1" dirty="0"/>
              <a:t> </a:t>
            </a:r>
            <a:r>
              <a:rPr lang="en-US" sz="1800" i="1" dirty="0" err="1"/>
              <a:t>muhyanti</a:t>
            </a:r>
            <a:r>
              <a:rPr lang="en-US" sz="1800" i="1" dirty="0"/>
              <a:t> </a:t>
            </a:r>
            <a:r>
              <a:rPr lang="en-US" sz="1800" i="1" dirty="0" err="1"/>
              <a:t>kavayo</a:t>
            </a:r>
            <a:r>
              <a:rPr lang="en-US" sz="1800" i="1" dirty="0"/>
              <a:t> ’pi hi</a:t>
            </a:r>
          </a:p>
          <a:p>
            <a:pPr marL="0" indent="0">
              <a:buNone/>
            </a:pPr>
            <a:r>
              <a:rPr lang="en-US" sz="1800" i="1" dirty="0">
                <a:hlinkClick r:id="rId2"/>
              </a:rPr>
              <a:t>na</a:t>
            </a:r>
            <a:r>
              <a:rPr lang="en-US" sz="1800" dirty="0"/>
              <a:t> — never; </a:t>
            </a:r>
            <a:r>
              <a:rPr lang="en-US" sz="1800" i="1" dirty="0">
                <a:hlinkClick r:id="rId3"/>
              </a:rPr>
              <a:t>hi</a:t>
            </a:r>
            <a:r>
              <a:rPr lang="en-US" sz="1800" dirty="0"/>
              <a:t> — certainly; </a:t>
            </a:r>
            <a:r>
              <a:rPr lang="en-US" sz="1800" i="1" dirty="0">
                <a:hlinkClick r:id="rId4"/>
              </a:rPr>
              <a:t>asya</a:t>
            </a:r>
            <a:r>
              <a:rPr lang="en-US" sz="1800" dirty="0"/>
              <a:t> — His; </a:t>
            </a:r>
            <a:r>
              <a:rPr lang="en-US" sz="1800" i="1" dirty="0">
                <a:hlinkClick r:id="rId5"/>
              </a:rPr>
              <a:t>karhicit</a:t>
            </a:r>
            <a:r>
              <a:rPr lang="en-US" sz="1800" dirty="0"/>
              <a:t> — whatsoever; </a:t>
            </a:r>
            <a:r>
              <a:rPr lang="en-US" sz="1800" i="1" dirty="0">
                <a:hlinkClick r:id="rId6"/>
              </a:rPr>
              <a:t>rājan</a:t>
            </a:r>
            <a:r>
              <a:rPr lang="en-US" sz="1800" dirty="0"/>
              <a:t> — O King; </a:t>
            </a:r>
            <a:r>
              <a:rPr lang="en-US" sz="1800" i="1" dirty="0">
                <a:hlinkClick r:id="rId7"/>
              </a:rPr>
              <a:t>pumān</a:t>
            </a:r>
            <a:r>
              <a:rPr lang="en-US" sz="1800" dirty="0"/>
              <a:t> — anyone; </a:t>
            </a:r>
            <a:r>
              <a:rPr lang="en-US" sz="1800" i="1" dirty="0">
                <a:hlinkClick r:id="rId8"/>
              </a:rPr>
              <a:t>veda</a:t>
            </a:r>
            <a:r>
              <a:rPr lang="en-US" sz="1800" dirty="0"/>
              <a:t> — knows; </a:t>
            </a:r>
            <a:r>
              <a:rPr lang="en-US" sz="1800" i="1" dirty="0">
                <a:hlinkClick r:id="rId9"/>
              </a:rPr>
              <a:t>vidhitsitam</a:t>
            </a:r>
            <a:r>
              <a:rPr lang="en-US" sz="1800" dirty="0"/>
              <a:t> — plan; </a:t>
            </a:r>
            <a:r>
              <a:rPr lang="en-US" sz="1800" i="1" dirty="0">
                <a:hlinkClick r:id="rId10"/>
              </a:rPr>
              <a:t>yat</a:t>
            </a:r>
            <a:r>
              <a:rPr lang="en-US" sz="1800" dirty="0"/>
              <a:t> — which; </a:t>
            </a:r>
            <a:r>
              <a:rPr lang="en-US" sz="1800" i="1" dirty="0">
                <a:hlinkClick r:id="rId11"/>
              </a:rPr>
              <a:t>vijijñāsayā</a:t>
            </a:r>
            <a:r>
              <a:rPr lang="en-US" sz="1800" dirty="0"/>
              <a:t> — with exhaustive inquiries; </a:t>
            </a:r>
            <a:r>
              <a:rPr lang="en-US" sz="1800" i="1" dirty="0">
                <a:hlinkClick r:id="rId12"/>
              </a:rPr>
              <a:t>yuktāḥ</a:t>
            </a:r>
            <a:r>
              <a:rPr lang="en-US" sz="1800" dirty="0"/>
              <a:t> — being engaged; </a:t>
            </a:r>
            <a:r>
              <a:rPr lang="en-US" sz="1800" i="1" dirty="0">
                <a:hlinkClick r:id="rId13"/>
              </a:rPr>
              <a:t>muhyanti</a:t>
            </a:r>
            <a:r>
              <a:rPr lang="en-US" sz="1800" dirty="0"/>
              <a:t> — bewildered; </a:t>
            </a:r>
            <a:r>
              <a:rPr lang="en-US" sz="1800" i="1" dirty="0">
                <a:hlinkClick r:id="rId14"/>
              </a:rPr>
              <a:t>kavayaḥ</a:t>
            </a:r>
            <a:r>
              <a:rPr lang="en-US" sz="1800" dirty="0"/>
              <a:t> — great philosophers; </a:t>
            </a:r>
            <a:r>
              <a:rPr lang="en-US" sz="1800" i="1" dirty="0">
                <a:hlinkClick r:id="rId15"/>
              </a:rPr>
              <a:t>api</a:t>
            </a:r>
            <a:r>
              <a:rPr lang="en-US" sz="1800" dirty="0"/>
              <a:t> — even; </a:t>
            </a:r>
            <a:r>
              <a:rPr lang="en-US" sz="1800" i="1" dirty="0">
                <a:hlinkClick r:id="rId3"/>
              </a:rPr>
              <a:t>hi</a:t>
            </a:r>
            <a:r>
              <a:rPr lang="en-US" sz="1800" dirty="0"/>
              <a:t> — certainly.</a:t>
            </a:r>
            <a:endParaRPr lang="en-US" sz="1800" i="1" dirty="0"/>
          </a:p>
          <a:p>
            <a:pPr marL="0" indent="0">
              <a:buNone/>
            </a:pPr>
            <a:r>
              <a:rPr lang="en-US" sz="1800" b="1" dirty="0"/>
              <a:t>O King, no one can know the plan of the Lord [</a:t>
            </a:r>
            <a:r>
              <a:rPr lang="en-US" sz="1800" b="1" dirty="0" err="1"/>
              <a:t>Śrī</a:t>
            </a:r>
            <a:r>
              <a:rPr lang="en-US" sz="1800" b="1" dirty="0"/>
              <a:t> </a:t>
            </a:r>
            <a:r>
              <a:rPr lang="en-US" sz="1800" b="1" dirty="0" err="1"/>
              <a:t>Kṛṣṇa</a:t>
            </a:r>
            <a:r>
              <a:rPr lang="en-US" sz="1800" b="1" dirty="0"/>
              <a:t>]. Even though great philosophers inquire exhaustively, they are bewildered.[SB 1.19.16]</a:t>
            </a:r>
            <a:endParaRPr lang="en-US" sz="1800" dirty="0"/>
          </a:p>
        </p:txBody>
      </p:sp>
      <p:pic>
        <p:nvPicPr>
          <p:cNvPr id="8194" name="Picture 2" descr="The Passing of Bhisma">
            <a:extLst>
              <a:ext uri="{FF2B5EF4-FFF2-40B4-BE49-F238E27FC236}">
                <a16:creationId xmlns:a16="http://schemas.microsoft.com/office/drawing/2014/main" id="{E36C1A3E-74FC-4347-8551-BD0BFC8223E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2392" r="9857" b="-1"/>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820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0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472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CAF3-FCD1-9242-8998-0BB4723DA244}"/>
              </a:ext>
            </a:extLst>
          </p:cNvPr>
          <p:cNvSpPr>
            <a:spLocks noGrp="1"/>
          </p:cNvSpPr>
          <p:nvPr>
            <p:ph type="title"/>
          </p:nvPr>
        </p:nvSpPr>
        <p:spPr>
          <a:xfrm>
            <a:off x="222637" y="365125"/>
            <a:ext cx="7068709" cy="1325563"/>
          </a:xfrm>
        </p:spPr>
        <p:txBody>
          <a:bodyPr>
            <a:normAutofit/>
          </a:bodyPr>
          <a:lstStyle/>
          <a:p>
            <a:r>
              <a:rPr lang="hi-IN" sz="4000"/>
              <a:t>उसकी योजना कोई नहीं जानता</a:t>
            </a:r>
            <a:endParaRPr lang="en-US" sz="4000" dirty="0"/>
          </a:p>
        </p:txBody>
      </p:sp>
      <p:pic>
        <p:nvPicPr>
          <p:cNvPr id="8194" name="Picture 2" descr="The Passing of Bhisma">
            <a:extLst>
              <a:ext uri="{FF2B5EF4-FFF2-40B4-BE49-F238E27FC236}">
                <a16:creationId xmlns:a16="http://schemas.microsoft.com/office/drawing/2014/main" id="{E36C1A3E-74FC-4347-8551-BD0BFC8223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92" r="9857" b="-1"/>
          <a:stretch/>
        </p:blipFill>
        <p:spPr bwMode="auto">
          <a:xfrm>
            <a:off x="7007055"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pic>
        <p:nvPicPr>
          <p:cNvPr id="13" name="Content Placeholder 3">
            <a:extLst>
              <a:ext uri="{FF2B5EF4-FFF2-40B4-BE49-F238E27FC236}">
                <a16:creationId xmlns:a16="http://schemas.microsoft.com/office/drawing/2014/main" id="{86E4ADA4-C29A-5D4A-931B-792915B927C2}"/>
              </a:ext>
            </a:extLst>
          </p:cNvPr>
          <p:cNvPicPr>
            <a:picLocks noGrp="1" noChangeAspect="1"/>
          </p:cNvPicPr>
          <p:nvPr>
            <p:ph idx="1"/>
          </p:nvPr>
        </p:nvPicPr>
        <p:blipFill>
          <a:blip r:embed="rId3"/>
          <a:stretch>
            <a:fillRect/>
          </a:stretch>
        </p:blipFill>
        <p:spPr>
          <a:xfrm>
            <a:off x="222637" y="2317706"/>
            <a:ext cx="6747321" cy="2770596"/>
          </a:xfrm>
          <a:prstGeom prst="rect">
            <a:avLst/>
          </a:prstGeom>
        </p:spPr>
      </p:pic>
    </p:spTree>
    <p:extLst>
      <p:ext uri="{BB962C8B-B14F-4D97-AF65-F5344CB8AC3E}">
        <p14:creationId xmlns:p14="http://schemas.microsoft.com/office/powerpoint/2010/main" val="1077293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0D3FD-09D9-5444-B7D6-B3D40411D792}"/>
              </a:ext>
            </a:extLst>
          </p:cNvPr>
          <p:cNvSpPr>
            <a:spLocks noGrp="1"/>
          </p:cNvSpPr>
          <p:nvPr>
            <p:ph type="title"/>
          </p:nvPr>
        </p:nvSpPr>
        <p:spPr>
          <a:xfrm>
            <a:off x="5297762" y="329184"/>
            <a:ext cx="6251110" cy="1783080"/>
          </a:xfrm>
        </p:spPr>
        <p:txBody>
          <a:bodyPr anchor="b">
            <a:normAutofit/>
          </a:bodyPr>
          <a:lstStyle/>
          <a:p>
            <a:r>
              <a:rPr lang="en-US" sz="5400"/>
              <a:t>The invisible actor</a:t>
            </a:r>
          </a:p>
        </p:txBody>
      </p:sp>
      <p:pic>
        <p:nvPicPr>
          <p:cNvPr id="9218" name="Picture 2" descr="The Prayers of Queen Kunti | The Hare Krishna Movement">
            <a:extLst>
              <a:ext uri="{FF2B5EF4-FFF2-40B4-BE49-F238E27FC236}">
                <a16:creationId xmlns:a16="http://schemas.microsoft.com/office/drawing/2014/main" id="{27C5C0D3-FE5F-E34F-8271-FAA0522040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78" b="3"/>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2D065F-988C-7343-8C9D-2386DB84AB8C}"/>
              </a:ext>
            </a:extLst>
          </p:cNvPr>
          <p:cNvSpPr>
            <a:spLocks noGrp="1"/>
          </p:cNvSpPr>
          <p:nvPr>
            <p:ph idx="1"/>
          </p:nvPr>
        </p:nvSpPr>
        <p:spPr>
          <a:xfrm>
            <a:off x="4818490" y="2573042"/>
            <a:ext cx="6730382" cy="3617446"/>
          </a:xfrm>
        </p:spPr>
        <p:txBody>
          <a:bodyPr>
            <a:noAutofit/>
          </a:bodyPr>
          <a:lstStyle/>
          <a:p>
            <a:pPr marL="0" indent="0" algn="ctr">
              <a:buNone/>
            </a:pPr>
            <a:r>
              <a:rPr lang="hi-IN" sz="1800" dirty="0"/>
              <a:t>मायाजवनिकाच्छन्नमज्ञाधोक्षजमव्ययम् ।</a:t>
            </a:r>
            <a:br>
              <a:rPr lang="hi-IN" sz="1800" dirty="0"/>
            </a:br>
            <a:r>
              <a:rPr lang="hi-IN" sz="1800" dirty="0"/>
              <a:t>न लक्ष्यसे मूढद‍ृशा नटो नाट्यधरो यथा ॥ १९ ॥</a:t>
            </a:r>
            <a:endParaRPr lang="en-US" sz="1800" dirty="0"/>
          </a:p>
          <a:p>
            <a:pPr marL="0" indent="0" algn="ctr">
              <a:buNone/>
            </a:pPr>
            <a:r>
              <a:rPr lang="en-US" sz="1800" i="1" dirty="0" err="1"/>
              <a:t>māyā-javanikācchannam</a:t>
            </a:r>
            <a:r>
              <a:rPr lang="en-US" sz="1800" i="1" dirty="0"/>
              <a:t> </a:t>
            </a:r>
            <a:r>
              <a:rPr lang="en-US" sz="1800" i="1" dirty="0" err="1"/>
              <a:t>ajñādhokṣajam</a:t>
            </a:r>
            <a:r>
              <a:rPr lang="en-US" sz="1800" i="1" dirty="0"/>
              <a:t> </a:t>
            </a:r>
            <a:r>
              <a:rPr lang="en-US" sz="1800" i="1" dirty="0" err="1"/>
              <a:t>avyayam</a:t>
            </a:r>
            <a:br>
              <a:rPr lang="en-US" sz="1800" i="1" dirty="0"/>
            </a:br>
            <a:r>
              <a:rPr lang="en-US" sz="1800" i="1" dirty="0" err="1"/>
              <a:t>na</a:t>
            </a:r>
            <a:r>
              <a:rPr lang="en-US" sz="1800" i="1" dirty="0"/>
              <a:t> </a:t>
            </a:r>
            <a:r>
              <a:rPr lang="en-US" sz="1800" i="1" dirty="0" err="1"/>
              <a:t>lakṣyase</a:t>
            </a:r>
            <a:r>
              <a:rPr lang="en-US" sz="1800" i="1" dirty="0"/>
              <a:t> </a:t>
            </a:r>
            <a:r>
              <a:rPr lang="en-US" sz="1800" i="1" dirty="0" err="1"/>
              <a:t>mūḍha-dṛśā</a:t>
            </a:r>
            <a:r>
              <a:rPr lang="en-US" sz="1800" i="1" dirty="0"/>
              <a:t> </a:t>
            </a:r>
            <a:r>
              <a:rPr lang="en-US" sz="1800" i="1" dirty="0" err="1"/>
              <a:t>naṭo</a:t>
            </a:r>
            <a:r>
              <a:rPr lang="en-US" sz="1800" i="1" dirty="0"/>
              <a:t> </a:t>
            </a:r>
            <a:r>
              <a:rPr lang="en-US" sz="1800" i="1" dirty="0" err="1"/>
              <a:t>nāṭyadharo</a:t>
            </a:r>
            <a:r>
              <a:rPr lang="en-US" sz="1800" i="1" dirty="0"/>
              <a:t> </a:t>
            </a:r>
            <a:r>
              <a:rPr lang="en-US" sz="1800" i="1" dirty="0" err="1"/>
              <a:t>yathā</a:t>
            </a:r>
            <a:endParaRPr lang="en-US" sz="1800" i="1" dirty="0"/>
          </a:p>
          <a:p>
            <a:pPr marL="0" indent="0">
              <a:buNone/>
            </a:pPr>
            <a:r>
              <a:rPr lang="en-US" sz="1800" i="1" dirty="0">
                <a:hlinkClick r:id="rId3"/>
              </a:rPr>
              <a:t>māyā</a:t>
            </a:r>
            <a:r>
              <a:rPr lang="en-US" sz="1800" dirty="0"/>
              <a:t> — deluding; </a:t>
            </a:r>
            <a:r>
              <a:rPr lang="en-US" sz="1800" i="1" dirty="0">
                <a:hlinkClick r:id="rId4"/>
              </a:rPr>
              <a:t>javanikā</a:t>
            </a:r>
            <a:r>
              <a:rPr lang="en-US" sz="1800" dirty="0"/>
              <a:t> — curtain; </a:t>
            </a:r>
            <a:r>
              <a:rPr lang="en-US" sz="1800" i="1" dirty="0">
                <a:hlinkClick r:id="rId5"/>
              </a:rPr>
              <a:t>ācchannam</a:t>
            </a:r>
            <a:r>
              <a:rPr lang="en-US" sz="1800" dirty="0"/>
              <a:t> — covered by; </a:t>
            </a:r>
            <a:r>
              <a:rPr lang="en-US" sz="1800" i="1" dirty="0">
                <a:hlinkClick r:id="rId6"/>
              </a:rPr>
              <a:t>ajñā</a:t>
            </a:r>
            <a:r>
              <a:rPr lang="en-US" sz="1800" dirty="0"/>
              <a:t> — ignorant; </a:t>
            </a:r>
            <a:r>
              <a:rPr lang="en-US" sz="1800" i="1" dirty="0">
                <a:hlinkClick r:id="rId7"/>
              </a:rPr>
              <a:t>adhokṣajam</a:t>
            </a:r>
            <a:r>
              <a:rPr lang="en-US" sz="1800" dirty="0"/>
              <a:t> — beyond the range of material conception (transcendental); </a:t>
            </a:r>
            <a:r>
              <a:rPr lang="en-US" sz="1800" i="1" dirty="0">
                <a:hlinkClick r:id="rId8"/>
              </a:rPr>
              <a:t>avyayam</a:t>
            </a:r>
            <a:r>
              <a:rPr lang="en-US" sz="1800" dirty="0"/>
              <a:t> — irreproachable; </a:t>
            </a:r>
            <a:r>
              <a:rPr lang="en-US" sz="1800" i="1" dirty="0">
                <a:hlinkClick r:id="rId9"/>
              </a:rPr>
              <a:t>na</a:t>
            </a:r>
            <a:r>
              <a:rPr lang="en-US" sz="1800" dirty="0"/>
              <a:t> — not; </a:t>
            </a:r>
            <a:r>
              <a:rPr lang="en-US" sz="1800" i="1" dirty="0">
                <a:hlinkClick r:id="rId10"/>
              </a:rPr>
              <a:t>lakṣyase</a:t>
            </a:r>
            <a:r>
              <a:rPr lang="en-US" sz="1800" dirty="0"/>
              <a:t> — observed; </a:t>
            </a:r>
            <a:r>
              <a:rPr lang="en-US" sz="1800" i="1" dirty="0" err="1">
                <a:hlinkClick r:id="rId11"/>
              </a:rPr>
              <a:t>mūḍha</a:t>
            </a:r>
            <a:r>
              <a:rPr lang="en-US" sz="1800" dirty="0" err="1"/>
              <a:t>-</a:t>
            </a:r>
            <a:r>
              <a:rPr lang="en-US" sz="1800" i="1" dirty="0" err="1">
                <a:hlinkClick r:id="rId12"/>
              </a:rPr>
              <a:t>dṛśā</a:t>
            </a:r>
            <a:r>
              <a:rPr lang="en-US" sz="1800" dirty="0"/>
              <a:t> — by the foolish observer; </a:t>
            </a:r>
            <a:r>
              <a:rPr lang="en-US" sz="1800" i="1" dirty="0">
                <a:hlinkClick r:id="rId13"/>
              </a:rPr>
              <a:t>naṭaḥ</a:t>
            </a:r>
            <a:r>
              <a:rPr lang="en-US" sz="1800" dirty="0"/>
              <a:t> — artist; </a:t>
            </a:r>
            <a:r>
              <a:rPr lang="en-US" sz="1800" i="1" dirty="0" err="1">
                <a:hlinkClick r:id="rId14"/>
              </a:rPr>
              <a:t>nāṭya</a:t>
            </a:r>
            <a:r>
              <a:rPr lang="en-US" sz="1800" dirty="0" err="1"/>
              <a:t>-</a:t>
            </a:r>
            <a:r>
              <a:rPr lang="en-US" sz="1800" i="1" dirty="0" err="1">
                <a:hlinkClick r:id="rId15"/>
              </a:rPr>
              <a:t>dharaḥ</a:t>
            </a:r>
            <a:r>
              <a:rPr lang="en-US" sz="1800" dirty="0"/>
              <a:t> — dressed as a player; </a:t>
            </a:r>
            <a:r>
              <a:rPr lang="en-US" sz="1800" i="1" dirty="0">
                <a:hlinkClick r:id="rId16"/>
              </a:rPr>
              <a:t>yathā</a:t>
            </a:r>
            <a:r>
              <a:rPr lang="en-US" sz="1800" dirty="0"/>
              <a:t> — as.</a:t>
            </a:r>
          </a:p>
          <a:p>
            <a:pPr marL="0" indent="0">
              <a:buNone/>
            </a:pPr>
            <a:r>
              <a:rPr lang="en-US" sz="1800" b="1" dirty="0"/>
              <a:t>Being beyond the range of limited sense perception, You are the eternally irreproachable factor covered by the curtain of deluding energy. You are invisible to the foolish observer, exactly as an actor dressed as a player is not recognized.[SB 1.8.19]</a:t>
            </a:r>
            <a:endParaRPr lang="en-US" sz="1800" dirty="0"/>
          </a:p>
        </p:txBody>
      </p:sp>
    </p:spTree>
    <p:extLst>
      <p:ext uri="{BB962C8B-B14F-4D97-AF65-F5344CB8AC3E}">
        <p14:creationId xmlns:p14="http://schemas.microsoft.com/office/powerpoint/2010/main" val="4128778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782AE2-EFBB-4146-A329-3E4A8250CF1B}"/>
              </a:ext>
            </a:extLst>
          </p:cNvPr>
          <p:cNvPicPr>
            <a:picLocks noChangeAspect="1"/>
          </p:cNvPicPr>
          <p:nvPr/>
        </p:nvPicPr>
        <p:blipFill rotWithShape="1">
          <a:blip r:embed="rId2"/>
          <a:srcRect r="7645" b="3"/>
          <a:stretch/>
        </p:blipFill>
        <p:spPr>
          <a:xfrm>
            <a:off x="579264" y="365141"/>
            <a:ext cx="6288262" cy="3063875"/>
          </a:xfrm>
          <a:prstGeom prst="rect">
            <a:avLst/>
          </a:prstGeom>
        </p:spPr>
      </p:pic>
      <p:sp useBgFill="1">
        <p:nvSpPr>
          <p:cNvPr id="73" name="Rectangle 7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90D3FD-09D9-5444-B7D6-B3D40411D792}"/>
              </a:ext>
            </a:extLst>
          </p:cNvPr>
          <p:cNvSpPr>
            <a:spLocks noGrp="1"/>
          </p:cNvSpPr>
          <p:nvPr>
            <p:ph type="title"/>
          </p:nvPr>
        </p:nvSpPr>
        <p:spPr>
          <a:xfrm>
            <a:off x="841248" y="3849689"/>
            <a:ext cx="2111122" cy="2105025"/>
          </a:xfrm>
        </p:spPr>
        <p:txBody>
          <a:bodyPr>
            <a:normAutofit/>
          </a:bodyPr>
          <a:lstStyle/>
          <a:p>
            <a:r>
              <a:rPr lang="hi-IN" sz="2400" dirty="0"/>
              <a:t>अदृश्य अभिनेता</a:t>
            </a:r>
            <a:endParaRPr lang="en-US" sz="2400" dirty="0"/>
          </a:p>
        </p:txBody>
      </p:sp>
      <p:sp>
        <p:nvSpPr>
          <p:cNvPr id="75" name="Rectangle 7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2D065F-988C-7343-8C9D-2386DB84AB8C}"/>
              </a:ext>
            </a:extLst>
          </p:cNvPr>
          <p:cNvSpPr>
            <a:spLocks noGrp="1"/>
          </p:cNvSpPr>
          <p:nvPr>
            <p:ph idx="1"/>
          </p:nvPr>
        </p:nvSpPr>
        <p:spPr>
          <a:xfrm>
            <a:off x="3360563" y="3849688"/>
            <a:ext cx="3315810" cy="2105025"/>
          </a:xfrm>
        </p:spPr>
        <p:txBody>
          <a:bodyPr anchor="ctr">
            <a:normAutofit/>
          </a:bodyPr>
          <a:lstStyle/>
          <a:p>
            <a:pPr marL="0" indent="0">
              <a:buNone/>
            </a:pPr>
            <a:endParaRPr lang="en-US" sz="1700" dirty="0"/>
          </a:p>
        </p:txBody>
      </p:sp>
      <p:pic>
        <p:nvPicPr>
          <p:cNvPr id="9218" name="Picture 2" descr="The Prayers of Queen Kunti | The Hare Krishna Movement">
            <a:extLst>
              <a:ext uri="{FF2B5EF4-FFF2-40B4-BE49-F238E27FC236}">
                <a16:creationId xmlns:a16="http://schemas.microsoft.com/office/drawing/2014/main" id="{27C5C0D3-FE5F-E34F-8271-FAA0522040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 r="2" b="8821"/>
          <a:stretch/>
        </p:blipFill>
        <p:spPr bwMode="auto">
          <a:xfrm>
            <a:off x="7048500" y="365109"/>
            <a:ext cx="4621006"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39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36">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8" name="Arc 13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B5BC0B6-991E-A24E-99AE-FA34C4F659AF}"/>
              </a:ext>
            </a:extLst>
          </p:cNvPr>
          <p:cNvSpPr>
            <a:spLocks noGrp="1"/>
          </p:cNvSpPr>
          <p:nvPr>
            <p:ph type="title"/>
          </p:nvPr>
        </p:nvSpPr>
        <p:spPr>
          <a:xfrm>
            <a:off x="4184542" y="486184"/>
            <a:ext cx="7363990" cy="1325563"/>
          </a:xfrm>
        </p:spPr>
        <p:txBody>
          <a:bodyPr>
            <a:normAutofit/>
          </a:bodyPr>
          <a:lstStyle/>
          <a:p>
            <a:r>
              <a:rPr lang="en-US"/>
              <a:t>Blame yourself not others – See </a:t>
            </a:r>
            <a:r>
              <a:rPr lang="en-US" i="1"/>
              <a:t>only</a:t>
            </a:r>
            <a:r>
              <a:rPr lang="en-US"/>
              <a:t> Krishna</a:t>
            </a:r>
          </a:p>
        </p:txBody>
      </p:sp>
      <p:pic>
        <p:nvPicPr>
          <p:cNvPr id="10244" name="Picture 4" descr="IT WILL TAKE LIFETIMES TO KNOW THAT SENSUAL GRATIFICATION IS ABOMINABLE -  Krishna Consciousness - Quora">
            <a:extLst>
              <a:ext uri="{FF2B5EF4-FFF2-40B4-BE49-F238E27FC236}">
                <a16:creationId xmlns:a16="http://schemas.microsoft.com/office/drawing/2014/main" id="{163DC82D-05ED-014C-868F-247E6612CB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5002"/>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42" name="Picture 2" descr="BG 7.19 (1972) - Vanisource">
            <a:extLst>
              <a:ext uri="{FF2B5EF4-FFF2-40B4-BE49-F238E27FC236}">
                <a16:creationId xmlns:a16="http://schemas.microsoft.com/office/drawing/2014/main" id="{1D91F802-4120-8B4B-BC16-1CCBF3654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0" r="30556"/>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E5E2BEE-FEFC-6247-A032-7FB9BEC61250}"/>
              </a:ext>
            </a:extLst>
          </p:cNvPr>
          <p:cNvSpPr>
            <a:spLocks noGrp="1"/>
          </p:cNvSpPr>
          <p:nvPr>
            <p:ph idx="1"/>
          </p:nvPr>
        </p:nvSpPr>
        <p:spPr>
          <a:xfrm>
            <a:off x="4184542" y="1946684"/>
            <a:ext cx="7363990" cy="4351338"/>
          </a:xfrm>
        </p:spPr>
        <p:txBody>
          <a:bodyPr>
            <a:normAutofit/>
          </a:bodyPr>
          <a:lstStyle/>
          <a:p>
            <a:pPr marL="0" indent="0" algn="ctr">
              <a:buNone/>
            </a:pPr>
            <a:r>
              <a:rPr lang="hi-IN" sz="2000" dirty="0"/>
              <a:t>बहूनां जन्मनामन्ते ज्ञानवान्मां प्रपद्यते ।</a:t>
            </a:r>
            <a:br>
              <a:rPr lang="hi-IN" sz="2000" dirty="0"/>
            </a:br>
            <a:r>
              <a:rPr lang="hi-IN" sz="2000" dirty="0"/>
              <a:t>वासुदेव: सर्वमिति स महात्मा सुदुर्लभ: ॥ १९ ॥</a:t>
            </a:r>
            <a:endParaRPr lang="en-US" sz="2000" dirty="0"/>
          </a:p>
          <a:p>
            <a:pPr marL="0" indent="0" algn="ctr">
              <a:buNone/>
            </a:pPr>
            <a:r>
              <a:rPr lang="en-US" sz="2000" i="1" dirty="0" err="1"/>
              <a:t>bahūnāṁ</a:t>
            </a:r>
            <a:r>
              <a:rPr lang="en-US" sz="2000" i="1" dirty="0"/>
              <a:t> </a:t>
            </a:r>
            <a:r>
              <a:rPr lang="en-US" sz="2000" i="1" dirty="0" err="1"/>
              <a:t>janmanām</a:t>
            </a:r>
            <a:r>
              <a:rPr lang="en-US" sz="2000" i="1" dirty="0"/>
              <a:t> ante </a:t>
            </a:r>
            <a:r>
              <a:rPr lang="en-US" sz="2000" i="1" dirty="0" err="1"/>
              <a:t>jñānavān</a:t>
            </a:r>
            <a:r>
              <a:rPr lang="en-US" sz="2000" i="1" dirty="0"/>
              <a:t> </a:t>
            </a:r>
            <a:r>
              <a:rPr lang="en-US" sz="2000" i="1" dirty="0" err="1"/>
              <a:t>māṁ</a:t>
            </a:r>
            <a:r>
              <a:rPr lang="en-US" sz="2000" i="1" dirty="0"/>
              <a:t> </a:t>
            </a:r>
            <a:r>
              <a:rPr lang="en-US" sz="2000" i="1" dirty="0" err="1"/>
              <a:t>prapadyate</a:t>
            </a:r>
            <a:br>
              <a:rPr lang="en-US" sz="2000" i="1" dirty="0"/>
            </a:br>
            <a:r>
              <a:rPr lang="en-US" sz="2000" i="1" dirty="0" err="1"/>
              <a:t>vāsudevaḥ</a:t>
            </a:r>
            <a:r>
              <a:rPr lang="en-US" sz="2000" i="1" dirty="0"/>
              <a:t> </a:t>
            </a:r>
            <a:r>
              <a:rPr lang="en-US" sz="2000" i="1" dirty="0" err="1"/>
              <a:t>sarvam</a:t>
            </a:r>
            <a:r>
              <a:rPr lang="en-US" sz="2000" i="1" dirty="0"/>
              <a:t> </a:t>
            </a:r>
            <a:r>
              <a:rPr lang="en-US" sz="2000" i="1" dirty="0" err="1"/>
              <a:t>iti</a:t>
            </a:r>
            <a:r>
              <a:rPr lang="en-US" sz="2000" i="1" dirty="0"/>
              <a:t> </a:t>
            </a:r>
            <a:r>
              <a:rPr lang="en-US" sz="2000" i="1" dirty="0" err="1"/>
              <a:t>sa</a:t>
            </a:r>
            <a:r>
              <a:rPr lang="en-US" sz="2000" i="1" dirty="0"/>
              <a:t> </a:t>
            </a:r>
            <a:r>
              <a:rPr lang="en-US" sz="2000" i="1" dirty="0" err="1"/>
              <a:t>mahātmā</a:t>
            </a:r>
            <a:r>
              <a:rPr lang="en-US" sz="2000" i="1" dirty="0"/>
              <a:t> </a:t>
            </a:r>
            <a:r>
              <a:rPr lang="en-US" sz="2000" i="1" dirty="0" err="1"/>
              <a:t>su-durlabhaḥ</a:t>
            </a:r>
            <a:endParaRPr lang="en-US" sz="2000" i="1" dirty="0"/>
          </a:p>
          <a:p>
            <a:pPr marL="0" indent="0">
              <a:buNone/>
            </a:pPr>
            <a:r>
              <a:rPr lang="en-US" sz="2000" i="1" dirty="0">
                <a:hlinkClick r:id="rId4"/>
              </a:rPr>
              <a:t>bahūnām</a:t>
            </a:r>
            <a:r>
              <a:rPr lang="en-US" sz="2000" dirty="0"/>
              <a:t> — many; </a:t>
            </a:r>
            <a:r>
              <a:rPr lang="en-US" sz="2000" i="1" dirty="0">
                <a:hlinkClick r:id="rId5"/>
              </a:rPr>
              <a:t>janmanām</a:t>
            </a:r>
            <a:r>
              <a:rPr lang="en-US" sz="2000" dirty="0"/>
              <a:t> — repeated births and deaths; </a:t>
            </a:r>
            <a:r>
              <a:rPr lang="en-US" sz="2000" i="1" dirty="0">
                <a:hlinkClick r:id="rId6"/>
              </a:rPr>
              <a:t>ante</a:t>
            </a:r>
            <a:r>
              <a:rPr lang="en-US" sz="2000" dirty="0"/>
              <a:t> — after; </a:t>
            </a:r>
            <a:r>
              <a:rPr lang="en-US" sz="2000" i="1" dirty="0" err="1">
                <a:hlinkClick r:id="rId7"/>
              </a:rPr>
              <a:t>jñāna</a:t>
            </a:r>
            <a:r>
              <a:rPr lang="en-US" sz="2000" dirty="0" err="1"/>
              <a:t>-</a:t>
            </a:r>
            <a:r>
              <a:rPr lang="en-US" sz="2000" i="1" dirty="0" err="1">
                <a:hlinkClick r:id="rId8"/>
              </a:rPr>
              <a:t>vān</a:t>
            </a:r>
            <a:r>
              <a:rPr lang="en-US" sz="2000" dirty="0"/>
              <a:t> — one who is in full knowledge; </a:t>
            </a:r>
            <a:r>
              <a:rPr lang="en-US" sz="2000" i="1" dirty="0">
                <a:hlinkClick r:id="rId9"/>
              </a:rPr>
              <a:t>mām</a:t>
            </a:r>
            <a:r>
              <a:rPr lang="en-US" sz="2000" dirty="0"/>
              <a:t> — unto Me; </a:t>
            </a:r>
            <a:r>
              <a:rPr lang="en-US" sz="2000" i="1" dirty="0">
                <a:hlinkClick r:id="rId10"/>
              </a:rPr>
              <a:t>prapadyate</a:t>
            </a:r>
            <a:r>
              <a:rPr lang="en-US" sz="2000" dirty="0"/>
              <a:t> — surrenders; </a:t>
            </a:r>
            <a:r>
              <a:rPr lang="en-US" sz="2000" i="1" dirty="0">
                <a:hlinkClick r:id="rId11"/>
              </a:rPr>
              <a:t>vāsudevaḥ</a:t>
            </a:r>
            <a:r>
              <a:rPr lang="en-US" sz="2000" dirty="0"/>
              <a:t> — the Personality of Godhead, </a:t>
            </a:r>
            <a:r>
              <a:rPr lang="en-US" sz="2000" dirty="0" err="1"/>
              <a:t>Kṛṣṇa</a:t>
            </a:r>
            <a:r>
              <a:rPr lang="en-US" sz="2000" dirty="0"/>
              <a:t>; </a:t>
            </a:r>
            <a:r>
              <a:rPr lang="en-US" sz="2000" i="1" dirty="0">
                <a:hlinkClick r:id="rId12"/>
              </a:rPr>
              <a:t>sarvam</a:t>
            </a:r>
            <a:r>
              <a:rPr lang="en-US" sz="2000" dirty="0"/>
              <a:t> — everything; </a:t>
            </a:r>
            <a:r>
              <a:rPr lang="en-US" sz="2000" i="1" dirty="0">
                <a:hlinkClick r:id="rId13"/>
              </a:rPr>
              <a:t>iti</a:t>
            </a:r>
            <a:r>
              <a:rPr lang="en-US" sz="2000" dirty="0"/>
              <a:t> — thus; </a:t>
            </a:r>
            <a:r>
              <a:rPr lang="en-US" sz="2000" i="1" dirty="0">
                <a:hlinkClick r:id="rId14"/>
              </a:rPr>
              <a:t>saḥ</a:t>
            </a:r>
            <a:r>
              <a:rPr lang="en-US" sz="2000" dirty="0"/>
              <a:t> — that; </a:t>
            </a:r>
            <a:r>
              <a:rPr lang="en-US" sz="2000" i="1" dirty="0" err="1">
                <a:hlinkClick r:id="rId15"/>
              </a:rPr>
              <a:t>mahā</a:t>
            </a:r>
            <a:r>
              <a:rPr lang="en-US" sz="2000" dirty="0" err="1"/>
              <a:t>-</a:t>
            </a:r>
            <a:r>
              <a:rPr lang="en-US" sz="2000" i="1" dirty="0" err="1">
                <a:hlinkClick r:id="rId16"/>
              </a:rPr>
              <a:t>ātmā</a:t>
            </a:r>
            <a:r>
              <a:rPr lang="en-US" sz="2000" dirty="0"/>
              <a:t> — great soul; </a:t>
            </a:r>
            <a:r>
              <a:rPr lang="en-US" sz="2000" i="1" dirty="0" err="1">
                <a:hlinkClick r:id="rId17"/>
              </a:rPr>
              <a:t>su</a:t>
            </a:r>
            <a:r>
              <a:rPr lang="en-US" sz="2000" dirty="0" err="1"/>
              <a:t>-</a:t>
            </a:r>
            <a:r>
              <a:rPr lang="en-US" sz="2000" i="1" dirty="0" err="1">
                <a:hlinkClick r:id="rId18"/>
              </a:rPr>
              <a:t>durlabhaḥ</a:t>
            </a:r>
            <a:r>
              <a:rPr lang="en-US" sz="2000" dirty="0"/>
              <a:t> — very rare to see.</a:t>
            </a:r>
          </a:p>
          <a:p>
            <a:pPr marL="0" indent="0">
              <a:buNone/>
            </a:pPr>
            <a:r>
              <a:rPr lang="en-US" sz="2000" b="1" dirty="0"/>
              <a:t>After many births and deaths, he who is actually in knowledge surrenders unto Me, knowing Me to be the cause of all causes and all that is. Such a great soul is very rare.[BG 7.19]</a:t>
            </a:r>
            <a:endParaRPr lang="en-US" sz="2000" i="1" dirty="0"/>
          </a:p>
        </p:txBody>
      </p:sp>
    </p:spTree>
    <p:extLst>
      <p:ext uri="{BB962C8B-B14F-4D97-AF65-F5344CB8AC3E}">
        <p14:creationId xmlns:p14="http://schemas.microsoft.com/office/powerpoint/2010/main" val="3190372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en-US" sz="5400"/>
              <a:t>Points to remember</a:t>
            </a:r>
          </a:p>
        </p:txBody>
      </p:sp>
      <p:sp>
        <p:nvSpPr>
          <p:cNvPr id="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2446373954"/>
              </p:ext>
            </p:extLst>
          </p:nvPr>
        </p:nvGraphicFramePr>
        <p:xfrm>
          <a:off x="4323406" y="165538"/>
          <a:ext cx="7553388" cy="64875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760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hi-IN" sz="5400" dirty="0"/>
              <a:t>कृपया याद रखें</a:t>
            </a:r>
            <a:endParaRPr lang="en-US" sz="5400" dirty="0"/>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2863171027"/>
              </p:ext>
            </p:extLst>
          </p:nvPr>
        </p:nvGraphicFramePr>
        <p:xfrm>
          <a:off x="4053659" y="165538"/>
          <a:ext cx="7691652" cy="64717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4170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en-US" dirty="0"/>
              <a:t>Eat sparingly and depend on Krishna</a:t>
            </a:r>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lstStyle/>
          <a:p>
            <a:r>
              <a:rPr lang="en-US" dirty="0"/>
              <a:t>One who eats sparingly, eats away the sorrows. </a:t>
            </a:r>
          </a:p>
          <a:p>
            <a:r>
              <a:rPr lang="en-US" dirty="0"/>
              <a:t>If something happens to the body, then first thing you do is to shut our mouth. </a:t>
            </a:r>
          </a:p>
          <a:p>
            <a:r>
              <a:rPr lang="en-US" dirty="0"/>
              <a:t>Firstly, don’t talk much or get angry at anyone. </a:t>
            </a:r>
          </a:p>
          <a:p>
            <a:r>
              <a:rPr lang="en-US" dirty="0"/>
              <a:t>When you are not the cause, then why are you angry? </a:t>
            </a:r>
          </a:p>
          <a:p>
            <a:r>
              <a:rPr lang="en-US" dirty="0"/>
              <a:t>Not a leaf can move without His permission.</a:t>
            </a:r>
          </a:p>
          <a:p>
            <a:endParaRPr lang="en-US" dirty="0"/>
          </a:p>
        </p:txBody>
      </p:sp>
    </p:spTree>
    <p:extLst>
      <p:ext uri="{BB962C8B-B14F-4D97-AF65-F5344CB8AC3E}">
        <p14:creationId xmlns:p14="http://schemas.microsoft.com/office/powerpoint/2010/main" val="134828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5840821" cy="5192201"/>
          </a:xfrm>
        </p:spPr>
        <p:txBody>
          <a:bodyPr>
            <a:normAutofit/>
          </a:bodyPr>
          <a:lstStyle/>
          <a:p>
            <a:pPr lvl="1"/>
            <a:r>
              <a:rPr lang="en-US" dirty="0">
                <a:latin typeface="Balaram" pitchFamily="2" charset="0"/>
              </a:rPr>
              <a:t>How to handle distress </a:t>
            </a:r>
          </a:p>
          <a:p>
            <a:pPr lvl="2"/>
            <a:r>
              <a:rPr lang="en-US" dirty="0">
                <a:latin typeface="Balaram" pitchFamily="2" charset="0"/>
              </a:rPr>
              <a:t>Humbly Tolerance and have Patience</a:t>
            </a:r>
          </a:p>
          <a:p>
            <a:pPr lvl="2"/>
            <a:r>
              <a:rPr lang="en-US" dirty="0">
                <a:latin typeface="Balaram" pitchFamily="2" charset="0"/>
              </a:rPr>
              <a:t>Improved karma leads to happiness</a:t>
            </a:r>
          </a:p>
          <a:p>
            <a:pPr lvl="2"/>
            <a:r>
              <a:rPr lang="en-US" dirty="0">
                <a:latin typeface="Balaram" pitchFamily="2" charset="0"/>
              </a:rPr>
              <a:t>No one knows plan of the invisible actor</a:t>
            </a:r>
          </a:p>
          <a:p>
            <a:pPr lvl="2"/>
            <a:endParaRPr lang="en-US" dirty="0">
              <a:latin typeface="Balaram" pitchFamily="2" charset="0"/>
            </a:endParaRPr>
          </a:p>
          <a:p>
            <a:pPr lvl="2"/>
            <a:endParaRPr lang="en-US" dirty="0">
              <a:latin typeface="Balaram" pitchFamily="2" charset="0"/>
            </a:endParaRPr>
          </a:p>
          <a:p>
            <a:pPr lvl="2"/>
            <a:endParaRPr lang="en-US" dirty="0">
              <a:latin typeface="Balaram" pitchFamily="2" charset="0"/>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52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a:xfrm>
            <a:off x="536028" y="365125"/>
            <a:ext cx="10972800" cy="1325563"/>
          </a:xfrm>
        </p:spPr>
        <p:txBody>
          <a:bodyPr/>
          <a:lstStyle/>
          <a:p>
            <a:r>
              <a:rPr lang="hi-IN" dirty="0"/>
              <a:t>संयमपूर्वक भोजन करें और कृष्ण पर निर्भर रहें</a:t>
            </a:r>
            <a:endParaRPr lang="en-US" dirty="0"/>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lstStyle/>
          <a:p>
            <a:r>
              <a:rPr lang="hi-IN" dirty="0"/>
              <a:t>जो कम खाता है, वे गम खाता है</a:t>
            </a:r>
            <a:r>
              <a:rPr lang="en-US" dirty="0"/>
              <a:t> </a:t>
            </a:r>
          </a:p>
          <a:p>
            <a:r>
              <a:rPr lang="hi-IN" dirty="0"/>
              <a:t>अगर शरीर शरीर बीमार हो, तो सबसे पहले आप अपना मुंह बंद करें।</a:t>
            </a:r>
            <a:r>
              <a:rPr lang="en-US" dirty="0"/>
              <a:t> </a:t>
            </a:r>
          </a:p>
          <a:p>
            <a:r>
              <a:rPr lang="hi-IN" dirty="0"/>
              <a:t>सबसे पहले, ज्यादा बात न करें या किसी पर गुस्सा न करें। </a:t>
            </a:r>
            <a:endParaRPr lang="en-US" dirty="0"/>
          </a:p>
          <a:p>
            <a:r>
              <a:rPr lang="hi-IN" dirty="0"/>
              <a:t>जब आप कारण नहीं हैं, तो आप नाराज क्यों हैं?</a:t>
            </a:r>
            <a:endParaRPr lang="en-US" dirty="0"/>
          </a:p>
          <a:p>
            <a:r>
              <a:rPr lang="hi-IN" dirty="0"/>
              <a:t>एक पत्ता भी उनकी अनुमति के बिना नहीं हिल सकता</a:t>
            </a:r>
            <a:r>
              <a:rPr lang="en-US" dirty="0"/>
              <a:t> </a:t>
            </a:r>
          </a:p>
          <a:p>
            <a:endParaRPr lang="en-US" dirty="0"/>
          </a:p>
        </p:txBody>
      </p:sp>
    </p:spTree>
    <p:extLst>
      <p:ext uri="{BB962C8B-B14F-4D97-AF65-F5344CB8AC3E}">
        <p14:creationId xmlns:p14="http://schemas.microsoft.com/office/powerpoint/2010/main" val="32311094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A39B6-7619-3944-99D2-36FA26E771A1}"/>
              </a:ext>
            </a:extLst>
          </p:cNvPr>
          <p:cNvSpPr>
            <a:spLocks noGrp="1"/>
          </p:cNvSpPr>
          <p:nvPr>
            <p:ph type="title"/>
          </p:nvPr>
        </p:nvSpPr>
        <p:spPr>
          <a:xfrm>
            <a:off x="838201" y="345810"/>
            <a:ext cx="5120561" cy="1325563"/>
          </a:xfrm>
        </p:spPr>
        <p:txBody>
          <a:bodyPr>
            <a:normAutofit/>
          </a:bodyPr>
          <a:lstStyle/>
          <a:p>
            <a:r>
              <a:rPr lang="en-US" dirty="0"/>
              <a:t>Determination</a:t>
            </a:r>
          </a:p>
        </p:txBody>
      </p:sp>
      <p:sp>
        <p:nvSpPr>
          <p:cNvPr id="3" name="Content Placeholder 2">
            <a:extLst>
              <a:ext uri="{FF2B5EF4-FFF2-40B4-BE49-F238E27FC236}">
                <a16:creationId xmlns:a16="http://schemas.microsoft.com/office/drawing/2014/main" id="{C680D421-B761-7947-9FF6-B2C53B429B21}"/>
              </a:ext>
            </a:extLst>
          </p:cNvPr>
          <p:cNvSpPr>
            <a:spLocks noGrp="1"/>
          </p:cNvSpPr>
          <p:nvPr>
            <p:ph idx="1"/>
          </p:nvPr>
        </p:nvSpPr>
        <p:spPr>
          <a:xfrm>
            <a:off x="838201" y="1825625"/>
            <a:ext cx="5092194" cy="4351338"/>
          </a:xfrm>
        </p:spPr>
        <p:txBody>
          <a:bodyPr>
            <a:normAutofit/>
          </a:bodyPr>
          <a:lstStyle/>
          <a:p>
            <a:r>
              <a:rPr lang="en-US" sz="2200" dirty="0"/>
              <a:t>Any person who </a:t>
            </a:r>
            <a:r>
              <a:rPr lang="en-US" sz="2200" dirty="0">
                <a:highlight>
                  <a:srgbClr val="FFFF00"/>
                </a:highlight>
              </a:rPr>
              <a:t>observes regulative principles</a:t>
            </a:r>
            <a:r>
              <a:rPr lang="en-US" sz="2200" dirty="0"/>
              <a:t> and fulfills his promises by practical activity is called determined. </a:t>
            </a:r>
          </a:p>
          <a:p>
            <a:r>
              <a:rPr lang="en-US" sz="2200" dirty="0"/>
              <a:t>They must be </a:t>
            </a:r>
            <a:r>
              <a:rPr lang="en-US" sz="2200" dirty="0">
                <a:highlight>
                  <a:srgbClr val="FFFF00"/>
                </a:highlight>
              </a:rPr>
              <a:t>conscious of the difference</a:t>
            </a:r>
            <a:r>
              <a:rPr lang="en-US" sz="2200" dirty="0"/>
              <a:t> between their present conditions and their past conditions and should always be very </a:t>
            </a:r>
            <a:r>
              <a:rPr lang="en-US" sz="2200" dirty="0">
                <a:highlight>
                  <a:srgbClr val="FFFF00"/>
                </a:highlight>
              </a:rPr>
              <a:t>careful not to fall</a:t>
            </a:r>
            <a:r>
              <a:rPr lang="en-US" sz="2200" dirty="0"/>
              <a:t> from the most exalted life of </a:t>
            </a:r>
            <a:r>
              <a:rPr lang="en-US" sz="2200" dirty="0" err="1"/>
              <a:t>Kṛṣṇa</a:t>
            </a:r>
            <a:r>
              <a:rPr lang="en-US" sz="2200" dirty="0"/>
              <a:t> consciousness. Every devotee of </a:t>
            </a:r>
            <a:r>
              <a:rPr lang="en-US" sz="2200" dirty="0" err="1"/>
              <a:t>Kṛṣṇa</a:t>
            </a:r>
            <a:r>
              <a:rPr lang="en-US" sz="2200" dirty="0"/>
              <a:t> should have this determination.</a:t>
            </a:r>
          </a:p>
          <a:p>
            <a:r>
              <a:rPr lang="en-US" sz="2200" dirty="0"/>
              <a:t>Indra was forcibly deprived of the </a:t>
            </a:r>
            <a:r>
              <a:rPr lang="en-US" sz="2200" i="1" dirty="0" err="1"/>
              <a:t>pārijāta</a:t>
            </a:r>
            <a:r>
              <a:rPr lang="en-US" sz="2200" dirty="0"/>
              <a:t> flower </a:t>
            </a:r>
          </a:p>
        </p:txBody>
      </p:sp>
      <p:sp>
        <p:nvSpPr>
          <p:cNvPr id="75" name="Oval 7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026" name="Picture 2" descr="The story of &quot;Parijat&quot; | MeetaGutgutia.com">
            <a:extLst>
              <a:ext uri="{FF2B5EF4-FFF2-40B4-BE49-F238E27FC236}">
                <a16:creationId xmlns:a16="http://schemas.microsoft.com/office/drawing/2014/main" id="{E5985057-5B4C-4A46-BFD9-B50620F189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81" r="25633"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7" name="Arc 7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028" name="Picture 4">
            <a:extLst>
              <a:ext uri="{FF2B5EF4-FFF2-40B4-BE49-F238E27FC236}">
                <a16:creationId xmlns:a16="http://schemas.microsoft.com/office/drawing/2014/main" id="{CFAB062A-86C0-ED40-8B44-FF346B7FC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6" r="7901" b="-4"/>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4668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BA39B6-7619-3944-99D2-36FA26E771A1}"/>
              </a:ext>
            </a:extLst>
          </p:cNvPr>
          <p:cNvSpPr>
            <a:spLocks noGrp="1"/>
          </p:cNvSpPr>
          <p:nvPr>
            <p:ph type="title"/>
          </p:nvPr>
        </p:nvSpPr>
        <p:spPr>
          <a:xfrm>
            <a:off x="838201" y="345810"/>
            <a:ext cx="5120561" cy="1325563"/>
          </a:xfrm>
        </p:spPr>
        <p:txBody>
          <a:bodyPr>
            <a:normAutofit/>
          </a:bodyPr>
          <a:lstStyle/>
          <a:p>
            <a:r>
              <a:rPr lang="hi-IN" dirty="0"/>
              <a:t>दृढ़ निश्चय</a:t>
            </a:r>
            <a:endParaRPr lang="en-US" dirty="0"/>
          </a:p>
        </p:txBody>
      </p:sp>
      <p:sp>
        <p:nvSpPr>
          <p:cNvPr id="3" name="Content Placeholder 2">
            <a:extLst>
              <a:ext uri="{FF2B5EF4-FFF2-40B4-BE49-F238E27FC236}">
                <a16:creationId xmlns:a16="http://schemas.microsoft.com/office/drawing/2014/main" id="{C680D421-B761-7947-9FF6-B2C53B429B21}"/>
              </a:ext>
            </a:extLst>
          </p:cNvPr>
          <p:cNvSpPr>
            <a:spLocks noGrp="1"/>
          </p:cNvSpPr>
          <p:nvPr>
            <p:ph idx="1"/>
          </p:nvPr>
        </p:nvSpPr>
        <p:spPr>
          <a:xfrm>
            <a:off x="838201" y="1825625"/>
            <a:ext cx="5092194" cy="4351338"/>
          </a:xfrm>
        </p:spPr>
        <p:txBody>
          <a:bodyPr>
            <a:normAutofit/>
          </a:bodyPr>
          <a:lstStyle/>
          <a:p>
            <a:r>
              <a:rPr lang="hi-IN" sz="2200" dirty="0"/>
              <a:t>कोई भी व्यक्ति जो </a:t>
            </a:r>
            <a:r>
              <a:rPr lang="hi-IN" sz="2200" dirty="0">
                <a:highlight>
                  <a:srgbClr val="FFFF00"/>
                </a:highlight>
              </a:rPr>
              <a:t>नियामक सिद्धांतों का पालन</a:t>
            </a:r>
            <a:r>
              <a:rPr lang="hi-IN" sz="2200" dirty="0"/>
              <a:t> करता है और व्यावहारिक गतिविधियों द्वारा अपने वादों को पूरा करता है, उसे दृढ़ निश्चय कहा जाता है।</a:t>
            </a:r>
            <a:r>
              <a:rPr lang="en-US" sz="2200" dirty="0"/>
              <a:t> </a:t>
            </a:r>
          </a:p>
          <a:p>
            <a:r>
              <a:rPr lang="hi-IN" sz="2200" dirty="0"/>
              <a:t>उन्हें अपनी वर्तमान स्थितियों और अपनी पिछली स्थितियों के </a:t>
            </a:r>
            <a:r>
              <a:rPr lang="hi-IN" sz="2200" dirty="0">
                <a:highlight>
                  <a:srgbClr val="FFFF00"/>
                </a:highlight>
              </a:rPr>
              <a:t>बीच के अंतर के बारे में सचेत रहना </a:t>
            </a:r>
            <a:r>
              <a:rPr lang="hi-IN" sz="2200" dirty="0"/>
              <a:t>चाहिए और हमेशा इस बात का </a:t>
            </a:r>
            <a:r>
              <a:rPr lang="hi-IN" sz="2200" dirty="0">
                <a:highlight>
                  <a:srgbClr val="FFFF00"/>
                </a:highlight>
              </a:rPr>
              <a:t>ध्यान रखना</a:t>
            </a:r>
            <a:r>
              <a:rPr lang="hi-IN" sz="2200" dirty="0"/>
              <a:t> चाहिए कि कृष्ण चेतना के सबसे ऊंचे जीवन से न गिरें। कृष्ण के प्रत्येक भक्त का यह </a:t>
            </a:r>
            <a:r>
              <a:rPr lang="hi-IN" sz="2200" dirty="0">
                <a:highlight>
                  <a:srgbClr val="FFFF00"/>
                </a:highlight>
              </a:rPr>
              <a:t>दृढ़ संकल्प </a:t>
            </a:r>
            <a:r>
              <a:rPr lang="hi-IN" sz="2200" dirty="0"/>
              <a:t>होना चाहिए।</a:t>
            </a:r>
            <a:endParaRPr lang="en-US" sz="2200" dirty="0"/>
          </a:p>
          <a:p>
            <a:r>
              <a:rPr lang="hi-IN" sz="2200" dirty="0"/>
              <a:t>इंद्र को जबरन पुष्पराज से वंचित किया गया</a:t>
            </a:r>
            <a:r>
              <a:rPr lang="en-US" sz="2200" dirty="0"/>
              <a:t> </a:t>
            </a:r>
          </a:p>
        </p:txBody>
      </p:sp>
      <p:sp>
        <p:nvSpPr>
          <p:cNvPr id="12" name="Oval 11">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2" descr="The story of &quot;Parijat&quot; | MeetaGutgutia.com">
            <a:extLst>
              <a:ext uri="{FF2B5EF4-FFF2-40B4-BE49-F238E27FC236}">
                <a16:creationId xmlns:a16="http://schemas.microsoft.com/office/drawing/2014/main" id="{DE0C2AB4-D2D3-5C49-A30E-801FE9196D2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381" r="25633" b="-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14" name="Arc 13">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4">
            <a:extLst>
              <a:ext uri="{FF2B5EF4-FFF2-40B4-BE49-F238E27FC236}">
                <a16:creationId xmlns:a16="http://schemas.microsoft.com/office/drawing/2014/main" id="{CCC8A59A-71E0-2B4E-AC5A-88661B83830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76" r="7901" b="-4"/>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0041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F747-C118-0E4B-80BA-9FF69E2F7C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B82CE5-1059-2C46-9A10-F6494350EB8C}"/>
              </a:ext>
            </a:extLst>
          </p:cNvPr>
          <p:cNvSpPr>
            <a:spLocks noGrp="1"/>
          </p:cNvSpPr>
          <p:nvPr>
            <p:ph idx="1"/>
          </p:nvPr>
        </p:nvSpPr>
        <p:spPr/>
        <p:txBody>
          <a:bodyPr/>
          <a:lstStyle/>
          <a:p>
            <a:endParaRPr lang="en-US"/>
          </a:p>
        </p:txBody>
      </p:sp>
      <p:pic>
        <p:nvPicPr>
          <p:cNvPr id="25602" name="Picture 2" descr="The Sparrow Who Conquered The Ocean | Krishna.org">
            <a:extLst>
              <a:ext uri="{FF2B5EF4-FFF2-40B4-BE49-F238E27FC236}">
                <a16:creationId xmlns:a16="http://schemas.microsoft.com/office/drawing/2014/main" id="{29033736-5621-2B42-B4DC-C67CBBEA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0"/>
            <a:ext cx="8162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672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53E9A-7B9C-DB49-8DDE-DF6DDF33241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3576B08-D911-7446-B205-7311E30DD82B}"/>
              </a:ext>
            </a:extLst>
          </p:cNvPr>
          <p:cNvSpPr>
            <a:spLocks noGrp="1"/>
          </p:cNvSpPr>
          <p:nvPr>
            <p:ph idx="1"/>
          </p:nvPr>
        </p:nvSpPr>
        <p:spPr/>
        <p:txBody>
          <a:bodyPr/>
          <a:lstStyle/>
          <a:p>
            <a:endParaRPr lang="en-US"/>
          </a:p>
        </p:txBody>
      </p:sp>
      <p:sp>
        <p:nvSpPr>
          <p:cNvPr id="4" name="Rectangle 3">
            <a:extLst>
              <a:ext uri="{FF2B5EF4-FFF2-40B4-BE49-F238E27FC236}">
                <a16:creationId xmlns:a16="http://schemas.microsoft.com/office/drawing/2014/main" id="{9AAEF16D-385C-B644-92AA-A36779AC492D}"/>
              </a:ext>
            </a:extLst>
          </p:cNvPr>
          <p:cNvSpPr/>
          <p:nvPr/>
        </p:nvSpPr>
        <p:spPr>
          <a:xfrm>
            <a:off x="465083" y="365125"/>
            <a:ext cx="10888717" cy="5078313"/>
          </a:xfrm>
          <a:prstGeom prst="rect">
            <a:avLst/>
          </a:prstGeom>
        </p:spPr>
        <p:txBody>
          <a:bodyPr wrap="square">
            <a:spAutoFit/>
          </a:bodyPr>
          <a:lstStyle/>
          <a:p>
            <a:pPr algn="ctr"/>
            <a:r>
              <a:rPr lang="en-US" b="1" dirty="0">
                <a:solidFill>
                  <a:srgbClr val="1D1601"/>
                </a:solidFill>
                <a:latin typeface="inherit"/>
              </a:rPr>
              <a:t>Bg. 18.33</a:t>
            </a:r>
          </a:p>
          <a:p>
            <a:pPr algn="ctr"/>
            <a:r>
              <a:rPr lang="hi-IN" dirty="0">
                <a:solidFill>
                  <a:srgbClr val="1D1601"/>
                </a:solidFill>
                <a:latin typeface="Noto Sans Devanagari"/>
              </a:rPr>
              <a:t>धृत्या यया धारयते मन:प्राणेन्द्रियक्रिया: ।</a:t>
            </a:r>
            <a:br>
              <a:rPr lang="hi-IN" dirty="0">
                <a:solidFill>
                  <a:srgbClr val="1D1601"/>
                </a:solidFill>
                <a:latin typeface="Noto Sans Devanagari"/>
              </a:rPr>
            </a:br>
            <a:r>
              <a:rPr lang="hi-IN" dirty="0">
                <a:solidFill>
                  <a:srgbClr val="1D1601"/>
                </a:solidFill>
                <a:latin typeface="Noto Sans Devanagari"/>
              </a:rPr>
              <a:t>योगेनाव्यभिचारिण्या धृति: सा पार्थ सात्त्विकी ॥ ३३ ॥</a:t>
            </a:r>
          </a:p>
          <a:p>
            <a:pPr algn="ctr"/>
            <a:r>
              <a:rPr lang="en-US" i="1" dirty="0" err="1">
                <a:solidFill>
                  <a:srgbClr val="1D1601"/>
                </a:solidFill>
                <a:latin typeface="Noto Serif vedabaseio"/>
              </a:rPr>
              <a:t>dhṛtyā</a:t>
            </a:r>
            <a:r>
              <a:rPr lang="en-US" i="1" dirty="0">
                <a:solidFill>
                  <a:srgbClr val="1D1601"/>
                </a:solidFill>
                <a:latin typeface="Noto Serif vedabaseio"/>
              </a:rPr>
              <a:t> </a:t>
            </a:r>
            <a:r>
              <a:rPr lang="en-US" i="1" dirty="0" err="1">
                <a:solidFill>
                  <a:srgbClr val="1D1601"/>
                </a:solidFill>
                <a:latin typeface="Noto Serif vedabaseio"/>
              </a:rPr>
              <a:t>yayā</a:t>
            </a:r>
            <a:r>
              <a:rPr lang="en-US" i="1" dirty="0">
                <a:solidFill>
                  <a:srgbClr val="1D1601"/>
                </a:solidFill>
                <a:latin typeface="Noto Serif vedabaseio"/>
              </a:rPr>
              <a:t> </a:t>
            </a:r>
            <a:r>
              <a:rPr lang="en-US" i="1" dirty="0" err="1">
                <a:solidFill>
                  <a:srgbClr val="1D1601"/>
                </a:solidFill>
                <a:latin typeface="Noto Serif vedabaseio"/>
              </a:rPr>
              <a:t>dhārayate</a:t>
            </a:r>
            <a:r>
              <a:rPr lang="en-US" i="1" dirty="0">
                <a:solidFill>
                  <a:srgbClr val="1D1601"/>
                </a:solidFill>
                <a:latin typeface="Noto Serif vedabaseio"/>
              </a:rPr>
              <a:t> </a:t>
            </a:r>
            <a:r>
              <a:rPr lang="en-US" i="1" dirty="0" err="1">
                <a:solidFill>
                  <a:srgbClr val="1D1601"/>
                </a:solidFill>
                <a:latin typeface="Noto Serif vedabaseio"/>
              </a:rPr>
              <a:t>manaḥ-prāṇendriya-kriyāḥ</a:t>
            </a:r>
            <a:br>
              <a:rPr lang="en-US" i="1" dirty="0">
                <a:solidFill>
                  <a:srgbClr val="1D1601"/>
                </a:solidFill>
                <a:latin typeface="Noto Serif vedabaseio"/>
              </a:rPr>
            </a:br>
            <a:r>
              <a:rPr lang="en-US" i="1" dirty="0" err="1">
                <a:solidFill>
                  <a:srgbClr val="1D1601"/>
                </a:solidFill>
                <a:latin typeface="Noto Serif vedabaseio"/>
              </a:rPr>
              <a:t>yogenāvyabhicāriṇyā</a:t>
            </a:r>
            <a:r>
              <a:rPr lang="en-US" i="1" dirty="0">
                <a:solidFill>
                  <a:srgbClr val="1D1601"/>
                </a:solidFill>
                <a:latin typeface="Noto Serif vedabaseio"/>
              </a:rPr>
              <a:t> </a:t>
            </a:r>
            <a:r>
              <a:rPr lang="en-US" i="1" dirty="0" err="1">
                <a:solidFill>
                  <a:srgbClr val="1D1601"/>
                </a:solidFill>
                <a:latin typeface="Noto Serif vedabaseio"/>
              </a:rPr>
              <a:t>dhṛtiḥ</a:t>
            </a:r>
            <a:r>
              <a:rPr lang="en-US" i="1" dirty="0">
                <a:solidFill>
                  <a:srgbClr val="1D1601"/>
                </a:solidFill>
                <a:latin typeface="Noto Serif vedabaseio"/>
              </a:rPr>
              <a:t> </a:t>
            </a:r>
            <a:r>
              <a:rPr lang="en-US" i="1" dirty="0" err="1">
                <a:solidFill>
                  <a:srgbClr val="1D1601"/>
                </a:solidFill>
                <a:latin typeface="Noto Serif vedabaseio"/>
              </a:rPr>
              <a:t>sā</a:t>
            </a:r>
            <a:r>
              <a:rPr lang="en-US" i="1" dirty="0">
                <a:solidFill>
                  <a:srgbClr val="1D1601"/>
                </a:solidFill>
                <a:latin typeface="Noto Serif vedabaseio"/>
              </a:rPr>
              <a:t> </a:t>
            </a:r>
            <a:r>
              <a:rPr lang="en-US" i="1" dirty="0" err="1">
                <a:solidFill>
                  <a:srgbClr val="1D1601"/>
                </a:solidFill>
                <a:latin typeface="Noto Serif vedabaseio"/>
              </a:rPr>
              <a:t>pārtha</a:t>
            </a:r>
            <a:r>
              <a:rPr lang="en-US" i="1" dirty="0">
                <a:solidFill>
                  <a:srgbClr val="1D1601"/>
                </a:solidFill>
                <a:latin typeface="Noto Serif vedabaseio"/>
              </a:rPr>
              <a:t> </a:t>
            </a:r>
            <a:r>
              <a:rPr lang="en-US" i="1" dirty="0" err="1">
                <a:solidFill>
                  <a:srgbClr val="1D1601"/>
                </a:solidFill>
                <a:latin typeface="Noto Serif vedabaseio"/>
              </a:rPr>
              <a:t>sāttvikī</a:t>
            </a:r>
            <a:endParaRPr lang="en-US" dirty="0">
              <a:solidFill>
                <a:srgbClr val="1D1601"/>
              </a:solidFill>
              <a:latin typeface="Noto Serif vedabaseio"/>
            </a:endParaRPr>
          </a:p>
          <a:p>
            <a:pPr algn="ctr"/>
            <a:r>
              <a:rPr lang="en-US" b="1" dirty="0">
                <a:solidFill>
                  <a:srgbClr val="1D1601"/>
                </a:solidFill>
                <a:latin typeface="inherit"/>
              </a:rPr>
              <a:t>Synonyms</a:t>
            </a:r>
          </a:p>
          <a:p>
            <a:pPr algn="just"/>
            <a:r>
              <a:rPr lang="en-US" i="1" dirty="0">
                <a:solidFill>
                  <a:srgbClr val="BC2E07"/>
                </a:solidFill>
                <a:latin typeface="Noto Serif vedabaseio"/>
                <a:hlinkClick r:id="rId2"/>
              </a:rPr>
              <a:t>dhṛtyā</a:t>
            </a:r>
            <a:r>
              <a:rPr lang="en-US" dirty="0">
                <a:solidFill>
                  <a:srgbClr val="1D1601"/>
                </a:solidFill>
                <a:latin typeface="Noto Serif vedabaseio"/>
              </a:rPr>
              <a:t> — determination; </a:t>
            </a:r>
            <a:r>
              <a:rPr lang="en-US" i="1" dirty="0">
                <a:solidFill>
                  <a:srgbClr val="BC2E07"/>
                </a:solidFill>
                <a:latin typeface="Noto Serif vedabaseio"/>
                <a:hlinkClick r:id="rId3"/>
              </a:rPr>
              <a:t>yayā</a:t>
            </a:r>
            <a:r>
              <a:rPr lang="en-US" dirty="0">
                <a:solidFill>
                  <a:srgbClr val="1D1601"/>
                </a:solidFill>
                <a:latin typeface="Noto Serif vedabaseio"/>
              </a:rPr>
              <a:t> — by which; </a:t>
            </a:r>
            <a:r>
              <a:rPr lang="en-US" i="1" dirty="0">
                <a:solidFill>
                  <a:srgbClr val="BC2E07"/>
                </a:solidFill>
                <a:latin typeface="Noto Serif vedabaseio"/>
                <a:hlinkClick r:id="rId4"/>
              </a:rPr>
              <a:t>dhārayate</a:t>
            </a:r>
            <a:r>
              <a:rPr lang="en-US" dirty="0">
                <a:solidFill>
                  <a:srgbClr val="1D1601"/>
                </a:solidFill>
                <a:latin typeface="Noto Serif vedabaseio"/>
              </a:rPr>
              <a:t> — one sustains; </a:t>
            </a:r>
            <a:r>
              <a:rPr lang="en-US" i="1" dirty="0">
                <a:solidFill>
                  <a:srgbClr val="BC2E07"/>
                </a:solidFill>
                <a:latin typeface="Noto Serif vedabaseio"/>
                <a:hlinkClick r:id="rId5"/>
              </a:rPr>
              <a:t>manaḥ</a:t>
            </a:r>
            <a:r>
              <a:rPr lang="en-US" dirty="0">
                <a:solidFill>
                  <a:srgbClr val="1D1601"/>
                </a:solidFill>
                <a:latin typeface="Noto Serif vedabaseio"/>
              </a:rPr>
              <a:t> — of the mind; </a:t>
            </a:r>
            <a:r>
              <a:rPr lang="en-US" i="1" dirty="0">
                <a:solidFill>
                  <a:srgbClr val="BC2E07"/>
                </a:solidFill>
                <a:latin typeface="Noto Serif vedabaseio"/>
                <a:hlinkClick r:id="rId6"/>
              </a:rPr>
              <a:t>prāṇa</a:t>
            </a:r>
            <a:r>
              <a:rPr lang="en-US" dirty="0">
                <a:solidFill>
                  <a:srgbClr val="1D1601"/>
                </a:solidFill>
                <a:latin typeface="Noto Serif vedabaseio"/>
              </a:rPr>
              <a:t> — life; </a:t>
            </a:r>
            <a:r>
              <a:rPr lang="en-US" i="1" dirty="0">
                <a:solidFill>
                  <a:srgbClr val="BC2E07"/>
                </a:solidFill>
                <a:latin typeface="Noto Serif vedabaseio"/>
                <a:hlinkClick r:id="rId7"/>
              </a:rPr>
              <a:t>indriya</a:t>
            </a:r>
            <a:r>
              <a:rPr lang="en-US" dirty="0">
                <a:solidFill>
                  <a:srgbClr val="1D1601"/>
                </a:solidFill>
                <a:latin typeface="Noto Serif vedabaseio"/>
              </a:rPr>
              <a:t> — and senses; </a:t>
            </a:r>
            <a:r>
              <a:rPr lang="en-US" i="1" dirty="0">
                <a:solidFill>
                  <a:srgbClr val="BC2E07"/>
                </a:solidFill>
                <a:latin typeface="Noto Serif vedabaseio"/>
                <a:hlinkClick r:id="rId8"/>
              </a:rPr>
              <a:t>kriyāḥ</a:t>
            </a:r>
            <a:r>
              <a:rPr lang="en-US" dirty="0">
                <a:solidFill>
                  <a:srgbClr val="1D1601"/>
                </a:solidFill>
                <a:latin typeface="Noto Serif vedabaseio"/>
              </a:rPr>
              <a:t> — the activities; </a:t>
            </a:r>
            <a:r>
              <a:rPr lang="en-US" i="1" dirty="0">
                <a:solidFill>
                  <a:srgbClr val="BC2E07"/>
                </a:solidFill>
                <a:latin typeface="Noto Serif vedabaseio"/>
                <a:hlinkClick r:id="rId9"/>
              </a:rPr>
              <a:t>yogena</a:t>
            </a:r>
            <a:r>
              <a:rPr lang="en-US" dirty="0">
                <a:solidFill>
                  <a:srgbClr val="1D1601"/>
                </a:solidFill>
                <a:latin typeface="Noto Serif vedabaseio"/>
              </a:rPr>
              <a:t> — by </a:t>
            </a:r>
            <a:r>
              <a:rPr lang="en-US" i="1" dirty="0">
                <a:solidFill>
                  <a:srgbClr val="1D1601"/>
                </a:solidFill>
                <a:latin typeface="Noto Serif vedabaseio"/>
              </a:rPr>
              <a:t>yoga</a:t>
            </a:r>
            <a:r>
              <a:rPr lang="en-US" dirty="0">
                <a:solidFill>
                  <a:srgbClr val="1D1601"/>
                </a:solidFill>
                <a:latin typeface="Noto Serif vedabaseio"/>
              </a:rPr>
              <a:t> practice; </a:t>
            </a:r>
            <a:r>
              <a:rPr lang="en-US" i="1" dirty="0">
                <a:solidFill>
                  <a:srgbClr val="BC2E07"/>
                </a:solidFill>
                <a:latin typeface="Noto Serif vedabaseio"/>
                <a:hlinkClick r:id="rId10"/>
              </a:rPr>
              <a:t>avyabhicāriṇyā</a:t>
            </a:r>
            <a:r>
              <a:rPr lang="en-US" dirty="0">
                <a:solidFill>
                  <a:srgbClr val="1D1601"/>
                </a:solidFill>
                <a:latin typeface="Noto Serif vedabaseio"/>
              </a:rPr>
              <a:t> — without any break; </a:t>
            </a:r>
            <a:r>
              <a:rPr lang="en-US" i="1" dirty="0">
                <a:solidFill>
                  <a:srgbClr val="BC2E07"/>
                </a:solidFill>
                <a:latin typeface="Noto Serif vedabaseio"/>
                <a:hlinkClick r:id="rId11"/>
              </a:rPr>
              <a:t>dhṛtiḥ</a:t>
            </a:r>
            <a:r>
              <a:rPr lang="en-US" dirty="0">
                <a:solidFill>
                  <a:srgbClr val="1D1601"/>
                </a:solidFill>
                <a:latin typeface="Noto Serif vedabaseio"/>
              </a:rPr>
              <a:t> — determination; </a:t>
            </a:r>
            <a:r>
              <a:rPr lang="en-US" i="1" dirty="0">
                <a:solidFill>
                  <a:srgbClr val="BC2E07"/>
                </a:solidFill>
                <a:latin typeface="Noto Serif vedabaseio"/>
                <a:hlinkClick r:id="rId12"/>
              </a:rPr>
              <a:t>sā</a:t>
            </a:r>
            <a:r>
              <a:rPr lang="en-US" dirty="0">
                <a:solidFill>
                  <a:srgbClr val="1D1601"/>
                </a:solidFill>
                <a:latin typeface="Noto Serif vedabaseio"/>
              </a:rPr>
              <a:t> — that; </a:t>
            </a:r>
            <a:r>
              <a:rPr lang="en-US" i="1" dirty="0">
                <a:solidFill>
                  <a:srgbClr val="BC2E07"/>
                </a:solidFill>
                <a:latin typeface="Noto Serif vedabaseio"/>
                <a:hlinkClick r:id="rId13"/>
              </a:rPr>
              <a:t>pārtha</a:t>
            </a:r>
            <a:r>
              <a:rPr lang="en-US" dirty="0">
                <a:solidFill>
                  <a:srgbClr val="1D1601"/>
                </a:solidFill>
                <a:latin typeface="Noto Serif vedabaseio"/>
              </a:rPr>
              <a:t> — O son of </a:t>
            </a:r>
            <a:r>
              <a:rPr lang="en-US" dirty="0" err="1">
                <a:solidFill>
                  <a:srgbClr val="1D1601"/>
                </a:solidFill>
                <a:latin typeface="Noto Serif vedabaseio"/>
              </a:rPr>
              <a:t>Pṛthā</a:t>
            </a:r>
            <a:r>
              <a:rPr lang="en-US" dirty="0">
                <a:solidFill>
                  <a:srgbClr val="1D1601"/>
                </a:solidFill>
                <a:latin typeface="Noto Serif vedabaseio"/>
              </a:rPr>
              <a:t>; </a:t>
            </a:r>
            <a:r>
              <a:rPr lang="en-US" i="1" dirty="0">
                <a:solidFill>
                  <a:srgbClr val="BC2E07"/>
                </a:solidFill>
                <a:latin typeface="Noto Serif vedabaseio"/>
                <a:hlinkClick r:id="rId14"/>
              </a:rPr>
              <a:t>sāttvikī</a:t>
            </a:r>
            <a:r>
              <a:rPr lang="en-US" dirty="0">
                <a:solidFill>
                  <a:srgbClr val="1D1601"/>
                </a:solidFill>
                <a:latin typeface="Noto Serif vedabaseio"/>
              </a:rPr>
              <a:t> — in the mode of goodness.</a:t>
            </a:r>
          </a:p>
          <a:p>
            <a:pPr algn="ctr"/>
            <a:r>
              <a:rPr lang="en-US" b="1" dirty="0">
                <a:solidFill>
                  <a:srgbClr val="1D1601"/>
                </a:solidFill>
                <a:latin typeface="inherit"/>
              </a:rPr>
              <a:t>Translation</a:t>
            </a:r>
          </a:p>
          <a:p>
            <a:pPr algn="just"/>
            <a:r>
              <a:rPr lang="en-US" b="1" dirty="0">
                <a:solidFill>
                  <a:srgbClr val="1D1601"/>
                </a:solidFill>
                <a:latin typeface="Noto Serif vedabaseio"/>
              </a:rPr>
              <a:t>O son of </a:t>
            </a:r>
            <a:r>
              <a:rPr lang="en-US" b="1" dirty="0" err="1">
                <a:solidFill>
                  <a:srgbClr val="1D1601"/>
                </a:solidFill>
                <a:latin typeface="Noto Serif vedabaseio"/>
              </a:rPr>
              <a:t>Pṛthā</a:t>
            </a:r>
            <a:r>
              <a:rPr lang="en-US" b="1" dirty="0">
                <a:solidFill>
                  <a:srgbClr val="1D1601"/>
                </a:solidFill>
                <a:latin typeface="Noto Serif vedabaseio"/>
              </a:rPr>
              <a:t>, that determination which is unbreakable, which is sustained with steadfastness by yoga practice, and which thus controls the activities of the mind, life and senses is determination in the mode of goodness.</a:t>
            </a:r>
          </a:p>
          <a:p>
            <a:r>
              <a:rPr lang="en-US" b="1" dirty="0"/>
              <a:t>Purport</a:t>
            </a:r>
          </a:p>
          <a:p>
            <a:r>
              <a:rPr lang="en-US" i="1" dirty="0"/>
              <a:t>Yoga</a:t>
            </a:r>
            <a:r>
              <a:rPr lang="en-US" dirty="0"/>
              <a:t> is a means to understand the Supreme Soul. One who is steadily fixed in the Supreme Soul with determination, concentrating one’s mind, life and sensory activities on the Supreme, engages in </a:t>
            </a:r>
            <a:r>
              <a:rPr lang="en-US" dirty="0" err="1"/>
              <a:t>Kṛṣṇa</a:t>
            </a:r>
            <a:r>
              <a:rPr lang="en-US" dirty="0"/>
              <a:t> consciousness. That sort of determination is in the mode of goodness. The word </a:t>
            </a:r>
            <a:r>
              <a:rPr lang="en-US" i="1" dirty="0" err="1"/>
              <a:t>avyabhicāriṇyā</a:t>
            </a:r>
            <a:r>
              <a:rPr lang="en-US" dirty="0"/>
              <a:t> is very significant, for it indicates that persons who are engaged in </a:t>
            </a:r>
            <a:r>
              <a:rPr lang="en-US" dirty="0" err="1"/>
              <a:t>Kṛṣṇa</a:t>
            </a:r>
            <a:r>
              <a:rPr lang="en-US" dirty="0"/>
              <a:t> consciousness are never deviated by any other activity.</a:t>
            </a:r>
          </a:p>
          <a:p>
            <a:pPr algn="just"/>
            <a:endParaRPr lang="en-US" b="0" i="0" dirty="0">
              <a:solidFill>
                <a:srgbClr val="1D1601"/>
              </a:solidFill>
              <a:effectLst/>
              <a:latin typeface="Noto Serif vedabaseio"/>
            </a:endParaRPr>
          </a:p>
        </p:txBody>
      </p:sp>
    </p:spTree>
    <p:extLst>
      <p:ext uri="{BB962C8B-B14F-4D97-AF65-F5344CB8AC3E}">
        <p14:creationId xmlns:p14="http://schemas.microsoft.com/office/powerpoint/2010/main" val="33798988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43185-B9C1-344A-B1CF-CF809892FA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468128-E756-5841-BF0A-59CE2BE67D5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16D8C8EB-8C0E-5C40-9B29-DF5A3D3802A9}"/>
              </a:ext>
            </a:extLst>
          </p:cNvPr>
          <p:cNvPicPr>
            <a:picLocks noChangeAspect="1"/>
          </p:cNvPicPr>
          <p:nvPr/>
        </p:nvPicPr>
        <p:blipFill>
          <a:blip r:embed="rId2"/>
          <a:stretch>
            <a:fillRect/>
          </a:stretch>
        </p:blipFill>
        <p:spPr>
          <a:xfrm>
            <a:off x="1945708" y="0"/>
            <a:ext cx="8300584" cy="6858000"/>
          </a:xfrm>
          <a:prstGeom prst="rect">
            <a:avLst/>
          </a:prstGeom>
        </p:spPr>
      </p:pic>
    </p:spTree>
    <p:extLst>
      <p:ext uri="{BB962C8B-B14F-4D97-AF65-F5344CB8AC3E}">
        <p14:creationId xmlns:p14="http://schemas.microsoft.com/office/powerpoint/2010/main" val="1602715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04FF-B8A5-6B4C-9720-870B5B013ECD}"/>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600" kern="1200">
                <a:solidFill>
                  <a:schemeClr val="tx1"/>
                </a:solidFill>
                <a:latin typeface="+mj-lt"/>
                <a:ea typeface="+mj-ea"/>
                <a:cs typeface="+mj-cs"/>
              </a:rPr>
              <a:t>Dhruva Maharaj</a:t>
            </a:r>
          </a:p>
        </p:txBody>
      </p:sp>
      <p:pic>
        <p:nvPicPr>
          <p:cNvPr id="18434" name="Picture 2" descr="Image result for Dhruva Maharaj">
            <a:extLst>
              <a:ext uri="{FF2B5EF4-FFF2-40B4-BE49-F238E27FC236}">
                <a16:creationId xmlns:a16="http://schemas.microsoft.com/office/drawing/2014/main" id="{BDEDDD87-D317-314C-A57C-0C99FCC0A1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674" r="11661" b="2"/>
          <a:stretch/>
        </p:blipFill>
        <p:spPr bwMode="auto">
          <a:xfrm>
            <a:off x="20" y="10"/>
            <a:ext cx="3008514" cy="425735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Dhruva Maharaj">
            <a:extLst>
              <a:ext uri="{FF2B5EF4-FFF2-40B4-BE49-F238E27FC236}">
                <a16:creationId xmlns:a16="http://schemas.microsoft.com/office/drawing/2014/main" id="{9CB25F0C-1522-A34A-8BB6-30F7499A3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60" r="2" b="2"/>
          <a:stretch/>
        </p:blipFill>
        <p:spPr bwMode="auto">
          <a:xfrm>
            <a:off x="3061261" y="10"/>
            <a:ext cx="3008534" cy="426109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Dhruva Maharaj">
            <a:extLst>
              <a:ext uri="{FF2B5EF4-FFF2-40B4-BE49-F238E27FC236}">
                <a16:creationId xmlns:a16="http://schemas.microsoft.com/office/drawing/2014/main" id="{DC82CBA6-0F07-0A45-8397-58D0D1EB0B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60" r="26339" b="-1"/>
          <a:stretch/>
        </p:blipFill>
        <p:spPr bwMode="auto">
          <a:xfrm>
            <a:off x="6122522"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18436" name="Picture 4" descr="Image result for Dhruva Maharaj">
            <a:extLst>
              <a:ext uri="{FF2B5EF4-FFF2-40B4-BE49-F238E27FC236}">
                <a16:creationId xmlns:a16="http://schemas.microsoft.com/office/drawing/2014/main" id="{44F0611D-6F4E-0449-A47B-686BB3AE83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87" r="2884" b="2"/>
          <a:stretch/>
        </p:blipFill>
        <p:spPr bwMode="auto">
          <a:xfrm>
            <a:off x="9183624"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86373"/>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603" name="Rectangle 7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582" name="Picture 6" descr="Lord Krishna - The Essence of Universe - Google+ | Hindu art, Hindu gods,  Indian art">
            <a:extLst>
              <a:ext uri="{FF2B5EF4-FFF2-40B4-BE49-F238E27FC236}">
                <a16:creationId xmlns:a16="http://schemas.microsoft.com/office/drawing/2014/main" id="{695E9F7B-BE9C-4B4D-885D-312BC4669A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66" r="3" b="9751"/>
          <a:stretch/>
        </p:blipFill>
        <p:spPr bwMode="auto">
          <a:xfrm>
            <a:off x="20" y="10"/>
            <a:ext cx="2970445" cy="338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Romapada Swami on Bhīṣmadeva | Romapada Swami Talks">
            <a:extLst>
              <a:ext uri="{FF2B5EF4-FFF2-40B4-BE49-F238E27FC236}">
                <a16:creationId xmlns:a16="http://schemas.microsoft.com/office/drawing/2014/main" id="{18301FB2-659F-8C46-97C1-06C4EE4C1A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53" r="2" b="2"/>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omapada Swami on Bhīṣmadeva | Romapada Swami Talks">
            <a:extLst>
              <a:ext uri="{FF2B5EF4-FFF2-40B4-BE49-F238E27FC236}">
                <a16:creationId xmlns:a16="http://schemas.microsoft.com/office/drawing/2014/main" id="{50E3FA73-5520-F443-BB28-D0E234EA94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24" r="-2" b="-2"/>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Indian 'Istory: &quot;Krishna breaks His own promise&quot;">
            <a:extLst>
              <a:ext uri="{FF2B5EF4-FFF2-40B4-BE49-F238E27FC236}">
                <a16:creationId xmlns:a16="http://schemas.microsoft.com/office/drawing/2014/main" id="{8B7375A4-0BE7-124E-BA63-7BDA2184B9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80" r="18203" b="1"/>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Bhismadeva's Instructions on his death bed of arrows">
            <a:extLst>
              <a:ext uri="{FF2B5EF4-FFF2-40B4-BE49-F238E27FC236}">
                <a16:creationId xmlns:a16="http://schemas.microsoft.com/office/drawing/2014/main" id="{8C488E41-0AAD-7D45-8209-C67249034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569" r="-1" b="2507"/>
          <a:stretch/>
        </p:blipFill>
        <p:spPr bwMode="auto">
          <a:xfrm>
            <a:off x="-1018" y="3474720"/>
            <a:ext cx="6044438" cy="3383280"/>
          </a:xfrm>
          <a:prstGeom prst="rect">
            <a:avLst/>
          </a:prstGeom>
          <a:noFill/>
          <a:extLst>
            <a:ext uri="{909E8E84-426E-40DD-AFC4-6F175D3DCCD1}">
              <a14:hiddenFill xmlns:a14="http://schemas.microsoft.com/office/drawing/2010/main">
                <a:solidFill>
                  <a:srgbClr val="FFFFFF"/>
                </a:solidFill>
              </a14:hiddenFill>
            </a:ext>
          </a:extLst>
        </p:spPr>
      </p:pic>
      <p:sp>
        <p:nvSpPr>
          <p:cNvPr id="24604" name="Rectangle 7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3F4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CA020F-A35C-4744-B9C6-24A452981088}"/>
              </a:ext>
            </a:extLst>
          </p:cNvPr>
          <p:cNvSpPr>
            <a:spLocks noGrp="1"/>
          </p:cNvSpPr>
          <p:nvPr>
            <p:ph type="title"/>
          </p:nvPr>
        </p:nvSpPr>
        <p:spPr>
          <a:xfrm>
            <a:off x="6491653" y="3799272"/>
            <a:ext cx="5193748" cy="637124"/>
          </a:xfrm>
        </p:spPr>
        <p:txBody>
          <a:bodyPr>
            <a:normAutofit/>
          </a:bodyPr>
          <a:lstStyle/>
          <a:p>
            <a:r>
              <a:rPr lang="en-US" sz="3200" dirty="0">
                <a:solidFill>
                  <a:srgbClr val="FFFFFF"/>
                </a:solidFill>
              </a:rPr>
              <a:t>Life of </a:t>
            </a:r>
            <a:r>
              <a:rPr lang="en-US" sz="3200" dirty="0" err="1">
                <a:solidFill>
                  <a:srgbClr val="FFFFFF"/>
                </a:solidFill>
              </a:rPr>
              <a:t>Bhishma</a:t>
            </a:r>
            <a:r>
              <a:rPr lang="en-US" sz="3200" dirty="0">
                <a:solidFill>
                  <a:srgbClr val="FFFFFF"/>
                </a:solidFill>
              </a:rPr>
              <a:t> Deva</a:t>
            </a:r>
          </a:p>
        </p:txBody>
      </p:sp>
      <p:sp>
        <p:nvSpPr>
          <p:cNvPr id="3" name="Content Placeholder 2">
            <a:extLst>
              <a:ext uri="{FF2B5EF4-FFF2-40B4-BE49-F238E27FC236}">
                <a16:creationId xmlns:a16="http://schemas.microsoft.com/office/drawing/2014/main" id="{2DAE38F2-F212-4B4E-A608-222C141BF2A4}"/>
              </a:ext>
            </a:extLst>
          </p:cNvPr>
          <p:cNvSpPr>
            <a:spLocks noGrp="1"/>
          </p:cNvSpPr>
          <p:nvPr>
            <p:ph idx="1"/>
          </p:nvPr>
        </p:nvSpPr>
        <p:spPr>
          <a:xfrm>
            <a:off x="6479648" y="4510585"/>
            <a:ext cx="5366610" cy="1758732"/>
          </a:xfrm>
        </p:spPr>
        <p:txBody>
          <a:bodyPr>
            <a:normAutofit/>
          </a:bodyPr>
          <a:lstStyle/>
          <a:p>
            <a:endParaRPr lang="en-US" sz="1800">
              <a:solidFill>
                <a:srgbClr val="FFFFFF"/>
              </a:solidFill>
            </a:endParaRPr>
          </a:p>
        </p:txBody>
      </p:sp>
    </p:spTree>
    <p:extLst>
      <p:ext uri="{BB962C8B-B14F-4D97-AF65-F5344CB8AC3E}">
        <p14:creationId xmlns:p14="http://schemas.microsoft.com/office/powerpoint/2010/main" val="3510398549"/>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9" name="Rectangle 76">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ow Pandavas saved at Lakshagriha ( The lacquer house) – Indian mythology">
            <a:extLst>
              <a:ext uri="{FF2B5EF4-FFF2-40B4-BE49-F238E27FC236}">
                <a16:creationId xmlns:a16="http://schemas.microsoft.com/office/drawing/2014/main" id="{B8116DB8-926F-A043-819A-3947A3E76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44"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26632" name="Picture 8" descr="YAKSHA PRASNALU - A dialogue between Yudhishtir and Yaksha - Namaste and  Welcome">
            <a:extLst>
              <a:ext uri="{FF2B5EF4-FFF2-40B4-BE49-F238E27FC236}">
                <a16:creationId xmlns:a16="http://schemas.microsoft.com/office/drawing/2014/main" id="{AABA0DF2-F49B-B446-9907-0EAE63AF6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r="1"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6626" name="Picture 2" descr="ISKCON News: Draupadi – Dishonored Yet Honorable [Article]">
            <a:extLst>
              <a:ext uri="{FF2B5EF4-FFF2-40B4-BE49-F238E27FC236}">
                <a16:creationId xmlns:a16="http://schemas.microsoft.com/office/drawing/2014/main" id="{48DA11F2-3656-8342-8912-8934DF2BC3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41" r="-2" b="-2"/>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6640" name="Freeform: Shape 78">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641" name="Freeform: Shape 80">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222F75-03DA-304E-94DC-FCC9ACE88CD4}"/>
              </a:ext>
            </a:extLst>
          </p:cNvPr>
          <p:cNvSpPr>
            <a:spLocks noGrp="1"/>
          </p:cNvSpPr>
          <p:nvPr>
            <p:ph type="title"/>
          </p:nvPr>
        </p:nvSpPr>
        <p:spPr>
          <a:xfrm>
            <a:off x="448056" y="685800"/>
            <a:ext cx="2807208" cy="1325563"/>
          </a:xfrm>
        </p:spPr>
        <p:txBody>
          <a:bodyPr>
            <a:normAutofit/>
          </a:bodyPr>
          <a:lstStyle/>
          <a:p>
            <a:r>
              <a:rPr lang="en-US" sz="2800" dirty="0"/>
              <a:t>Trials in life of </a:t>
            </a:r>
            <a:r>
              <a:rPr lang="en-US" sz="2800" dirty="0" err="1"/>
              <a:t>Pandavas</a:t>
            </a:r>
            <a:endParaRPr lang="en-US" sz="2800" dirty="0"/>
          </a:p>
        </p:txBody>
      </p:sp>
      <p:sp>
        <p:nvSpPr>
          <p:cNvPr id="26642" name="Rectangle 82">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3" name="Rectangle 84">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BA0A5B-AAD0-AD40-BBB8-915520E35D79}"/>
              </a:ext>
            </a:extLst>
          </p:cNvPr>
          <p:cNvSpPr>
            <a:spLocks noGrp="1"/>
          </p:cNvSpPr>
          <p:nvPr>
            <p:ph idx="1"/>
          </p:nvPr>
        </p:nvSpPr>
        <p:spPr>
          <a:xfrm>
            <a:off x="448056" y="2258568"/>
            <a:ext cx="2807208" cy="4231684"/>
          </a:xfrm>
        </p:spPr>
        <p:txBody>
          <a:bodyPr>
            <a:noAutofit/>
          </a:bodyPr>
          <a:lstStyle/>
          <a:p>
            <a:pPr marL="0" indent="0">
              <a:buNone/>
            </a:pPr>
            <a:r>
              <a:rPr lang="en-US" sz="1400" dirty="0"/>
              <a:t>Oh, what terrible sufferings and what terrible injustices you good souls suffer for being the sons of religion personified. You did not deserve to remain alive under those tribulations, yet you were protected by the </a:t>
            </a:r>
            <a:r>
              <a:rPr lang="en-US" sz="1400" dirty="0" err="1"/>
              <a:t>brāhmaṇas</a:t>
            </a:r>
            <a:r>
              <a:rPr lang="en-US" sz="1400" dirty="0"/>
              <a:t>, God and religion. </a:t>
            </a:r>
          </a:p>
          <a:p>
            <a:pPr marL="0" indent="0">
              <a:buNone/>
            </a:pPr>
            <a:r>
              <a:rPr lang="en-US" sz="1400" dirty="0"/>
              <a:t>As far as my daughter-in-law </a:t>
            </a:r>
            <a:r>
              <a:rPr lang="en-US" sz="1400" dirty="0" err="1"/>
              <a:t>Kuntī</a:t>
            </a:r>
            <a:r>
              <a:rPr lang="en-US" sz="1400" dirty="0"/>
              <a:t> is concerned, upon the great General </a:t>
            </a:r>
            <a:r>
              <a:rPr lang="en-US" sz="1400" dirty="0" err="1"/>
              <a:t>Pāṇḍu’s</a:t>
            </a:r>
            <a:r>
              <a:rPr lang="en-US" sz="1400" dirty="0"/>
              <a:t> death, she became a widow with many children, and therefore she suffered greatly. And when you were grown up she suffered a great deal also because of your actions.</a:t>
            </a:r>
          </a:p>
          <a:p>
            <a:pPr marL="0" indent="0">
              <a:buNone/>
            </a:pPr>
            <a:r>
              <a:rPr lang="en-US" sz="1400" dirty="0"/>
              <a:t>In my opinion, this is all due to inevitable time, under whose control everyone in every planet is carried, just as the clouds are carried by the wind. [SB 1.9.12-14]</a:t>
            </a:r>
          </a:p>
          <a:p>
            <a:pPr marL="0" indent="0">
              <a:buNone/>
            </a:pPr>
            <a:endParaRPr lang="en-US" sz="1400" dirty="0"/>
          </a:p>
        </p:txBody>
      </p:sp>
    </p:spTree>
    <p:extLst>
      <p:ext uri="{BB962C8B-B14F-4D97-AF65-F5344CB8AC3E}">
        <p14:creationId xmlns:p14="http://schemas.microsoft.com/office/powerpoint/2010/main" val="4176705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8" name="Picture 4" descr="How Pandavas saved at Lakshagriha ( The lacquer house) – Indian mythology">
            <a:extLst>
              <a:ext uri="{FF2B5EF4-FFF2-40B4-BE49-F238E27FC236}">
                <a16:creationId xmlns:a16="http://schemas.microsoft.com/office/drawing/2014/main" id="{B8116DB8-926F-A043-819A-3947A3E76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44"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26632" name="Picture 8" descr="YAKSHA PRASNALU - A dialogue between Yudhishtir and Yaksha - Namaste and  Welcome">
            <a:extLst>
              <a:ext uri="{FF2B5EF4-FFF2-40B4-BE49-F238E27FC236}">
                <a16:creationId xmlns:a16="http://schemas.microsoft.com/office/drawing/2014/main" id="{AABA0DF2-F49B-B446-9907-0EAE63AF6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r="1"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6626" name="Picture 2" descr="ISKCON News: Draupadi – Dishonored Yet Honorable [Article]">
            <a:extLst>
              <a:ext uri="{FF2B5EF4-FFF2-40B4-BE49-F238E27FC236}">
                <a16:creationId xmlns:a16="http://schemas.microsoft.com/office/drawing/2014/main" id="{48DA11F2-3656-8342-8912-8934DF2BC3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41" r="-2" b="-2"/>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222F75-03DA-304E-94DC-FCC9ACE88CD4}"/>
              </a:ext>
            </a:extLst>
          </p:cNvPr>
          <p:cNvSpPr>
            <a:spLocks noGrp="1"/>
          </p:cNvSpPr>
          <p:nvPr>
            <p:ph type="title"/>
          </p:nvPr>
        </p:nvSpPr>
        <p:spPr>
          <a:xfrm>
            <a:off x="265471" y="78658"/>
            <a:ext cx="2703871" cy="1179871"/>
          </a:xfrm>
        </p:spPr>
        <p:txBody>
          <a:bodyPr>
            <a:normAutofit/>
          </a:bodyPr>
          <a:lstStyle/>
          <a:p>
            <a:r>
              <a:rPr lang="hi-IN" sz="2800" dirty="0"/>
              <a:t>पांडवों के जीवन में परीक्षण</a:t>
            </a:r>
            <a:endParaRPr lang="en-US" sz="2800" dirty="0"/>
          </a:p>
        </p:txBody>
      </p:sp>
      <p:pic>
        <p:nvPicPr>
          <p:cNvPr id="4" name="Picture 3">
            <a:extLst>
              <a:ext uri="{FF2B5EF4-FFF2-40B4-BE49-F238E27FC236}">
                <a16:creationId xmlns:a16="http://schemas.microsoft.com/office/drawing/2014/main" id="{7D4F93B6-ECFF-2E4D-B55F-1F21D2AA6671}"/>
              </a:ext>
            </a:extLst>
          </p:cNvPr>
          <p:cNvPicPr>
            <a:picLocks noChangeAspect="1"/>
          </p:cNvPicPr>
          <p:nvPr/>
        </p:nvPicPr>
        <p:blipFill>
          <a:blip r:embed="rId5"/>
          <a:stretch>
            <a:fillRect/>
          </a:stretch>
        </p:blipFill>
        <p:spPr>
          <a:xfrm>
            <a:off x="-98322" y="1285962"/>
            <a:ext cx="4513006" cy="1894878"/>
          </a:xfrm>
          <a:prstGeom prst="rect">
            <a:avLst/>
          </a:prstGeom>
        </p:spPr>
      </p:pic>
      <p:pic>
        <p:nvPicPr>
          <p:cNvPr id="7" name="Picture 6">
            <a:extLst>
              <a:ext uri="{FF2B5EF4-FFF2-40B4-BE49-F238E27FC236}">
                <a16:creationId xmlns:a16="http://schemas.microsoft.com/office/drawing/2014/main" id="{84566981-B4DD-C04B-9172-4070D2DDCE8B}"/>
              </a:ext>
            </a:extLst>
          </p:cNvPr>
          <p:cNvPicPr>
            <a:picLocks noChangeAspect="1"/>
          </p:cNvPicPr>
          <p:nvPr/>
        </p:nvPicPr>
        <p:blipFill>
          <a:blip r:embed="rId6"/>
          <a:stretch>
            <a:fillRect/>
          </a:stretch>
        </p:blipFill>
        <p:spPr>
          <a:xfrm>
            <a:off x="-117066" y="3178777"/>
            <a:ext cx="4513005" cy="1816100"/>
          </a:xfrm>
          <a:prstGeom prst="rect">
            <a:avLst/>
          </a:prstGeom>
        </p:spPr>
      </p:pic>
      <p:pic>
        <p:nvPicPr>
          <p:cNvPr id="8" name="Picture 7">
            <a:extLst>
              <a:ext uri="{FF2B5EF4-FFF2-40B4-BE49-F238E27FC236}">
                <a16:creationId xmlns:a16="http://schemas.microsoft.com/office/drawing/2014/main" id="{7344A615-8B2D-FB41-9E07-AA5AE299E1F5}"/>
              </a:ext>
            </a:extLst>
          </p:cNvPr>
          <p:cNvPicPr>
            <a:picLocks noChangeAspect="1"/>
          </p:cNvPicPr>
          <p:nvPr/>
        </p:nvPicPr>
        <p:blipFill>
          <a:blip r:embed="rId7"/>
          <a:stretch>
            <a:fillRect/>
          </a:stretch>
        </p:blipFill>
        <p:spPr>
          <a:xfrm>
            <a:off x="-156088" y="4990748"/>
            <a:ext cx="4552027" cy="1808249"/>
          </a:xfrm>
          <a:prstGeom prst="rect">
            <a:avLst/>
          </a:prstGeom>
        </p:spPr>
      </p:pic>
    </p:spTree>
    <p:extLst>
      <p:ext uri="{BB962C8B-B14F-4D97-AF65-F5344CB8AC3E}">
        <p14:creationId xmlns:p14="http://schemas.microsoft.com/office/powerpoint/2010/main" val="3683780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364732"/>
            <a:ext cx="5829611" cy="4812231"/>
          </a:xfrm>
        </p:spPr>
        <p:txBody>
          <a:bodyPr>
            <a:noAutofit/>
          </a:bodyPr>
          <a:lstStyle/>
          <a:p>
            <a:pPr lvl="1"/>
            <a:r>
              <a:rPr lang="hi-IN" sz="2000" dirty="0"/>
              <a:t>इस युग में कर्तव्य</a:t>
            </a:r>
            <a:r>
              <a:rPr lang="en-US" sz="2000" dirty="0"/>
              <a:t> </a:t>
            </a:r>
          </a:p>
          <a:p>
            <a:pPr lvl="2"/>
            <a:r>
              <a:rPr lang="hi-IN" dirty="0"/>
              <a:t>सादा जीवन जिए</a:t>
            </a:r>
            <a:endParaRPr lang="en-US" dirty="0"/>
          </a:p>
          <a:p>
            <a:pPr lvl="2"/>
            <a:r>
              <a:rPr lang="hi-IN" dirty="0"/>
              <a:t>मानसिक मनगढ़ंत में समय बर्बाद न करें</a:t>
            </a:r>
            <a:endParaRPr lang="en-US" dirty="0"/>
          </a:p>
          <a:p>
            <a:pPr lvl="2"/>
            <a:r>
              <a:rPr lang="hi-IN" dirty="0"/>
              <a:t>भागवतम् के </a:t>
            </a:r>
            <a:r>
              <a:rPr lang="hi-IN" i="1" dirty="0"/>
              <a:t>गंभीर</a:t>
            </a:r>
            <a:r>
              <a:rPr lang="hi-IN" dirty="0"/>
              <a:t> अध्ययन करें</a:t>
            </a:r>
            <a:endParaRPr lang="en-US" sz="2000" dirty="0"/>
          </a:p>
          <a:p>
            <a:pPr lvl="1"/>
            <a:r>
              <a:rPr lang="hi-IN" sz="2000" dirty="0"/>
              <a:t>इस युग के लिए दवा</a:t>
            </a:r>
            <a:endParaRPr lang="en-US" sz="2000" dirty="0"/>
          </a:p>
          <a:p>
            <a:pPr lvl="2"/>
            <a:r>
              <a:rPr lang="hi-IN" dirty="0"/>
              <a:t>तच्छृण्वन् सुपठन् विचारणपरो</a:t>
            </a:r>
            <a:r>
              <a:rPr lang="en-US" dirty="0"/>
              <a:t> </a:t>
            </a:r>
            <a:r>
              <a:rPr lang="en-US" sz="1200" dirty="0"/>
              <a:t>[SB 12.13.18]</a:t>
            </a:r>
          </a:p>
          <a:p>
            <a:pPr lvl="2"/>
            <a:r>
              <a:rPr lang="hi-IN" dirty="0"/>
              <a:t>हृदय कृष्ण के लिए है</a:t>
            </a:r>
            <a:endParaRPr lang="en-US" sz="2000" dirty="0"/>
          </a:p>
          <a:p>
            <a:pPr lvl="1"/>
            <a:r>
              <a:rPr lang="hi-IN" sz="2000" dirty="0"/>
              <a:t>हमारे असंतोष का समाधान</a:t>
            </a:r>
            <a:endParaRPr lang="en-US" sz="2000" dirty="0"/>
          </a:p>
          <a:p>
            <a:pPr lvl="2"/>
            <a:r>
              <a:rPr lang="hi-IN" dirty="0"/>
              <a:t>आत्मा पदार्थ से खुश नहीं हो सकती</a:t>
            </a:r>
            <a:r>
              <a:rPr lang="en-US" dirty="0"/>
              <a:t> </a:t>
            </a:r>
          </a:p>
          <a:p>
            <a:pPr lvl="2"/>
            <a:r>
              <a:rPr lang="hi-IN" dirty="0"/>
              <a:t>भगवान कृष्ण की महिमा करें</a:t>
            </a:r>
            <a:endParaRPr lang="en-US" dirty="0"/>
          </a:p>
          <a:p>
            <a:pPr lvl="1"/>
            <a:r>
              <a:rPr lang="hi-IN" sz="2000" dirty="0"/>
              <a:t>वास्तविक धन क्या है</a:t>
            </a:r>
            <a:endParaRPr lang="en-US" sz="2000" dirty="0"/>
          </a:p>
          <a:p>
            <a:pPr lvl="2"/>
            <a:r>
              <a:rPr lang="hi-IN" dirty="0"/>
              <a:t>यास्मीन तुष्टे जगत् तुष्टे</a:t>
            </a:r>
            <a:r>
              <a:rPr lang="en-US" dirty="0"/>
              <a:t> </a:t>
            </a:r>
          </a:p>
          <a:p>
            <a:pPr lvl="2"/>
            <a:r>
              <a:rPr lang="hi-IN" dirty="0">
                <a:latin typeface="Balaram" pitchFamily="2" charset="0"/>
              </a:rPr>
              <a:t>लक्ष्मी या दुर्गा</a:t>
            </a:r>
            <a:endParaRPr lang="en-US" dirty="0"/>
          </a:p>
          <a:p>
            <a:pPr lvl="2"/>
            <a:r>
              <a:rPr lang="hi-IN" dirty="0"/>
              <a:t>कृष्ण का स्मरण</a:t>
            </a:r>
            <a:endParaRPr lang="en-US" dirty="0"/>
          </a:p>
          <a:p>
            <a:pPr lvl="2"/>
            <a:endParaRPr lang="en-US" dirty="0"/>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2170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B98B-F6E6-5442-8D5A-246DFD7D9D8D}"/>
              </a:ext>
            </a:extLst>
          </p:cNvPr>
          <p:cNvSpPr>
            <a:spLocks noGrp="1"/>
          </p:cNvSpPr>
          <p:nvPr>
            <p:ph type="title"/>
          </p:nvPr>
        </p:nvSpPr>
        <p:spPr/>
        <p:txBody>
          <a:bodyPr/>
          <a:lstStyle/>
          <a:p>
            <a:r>
              <a:rPr lang="en-US" dirty="0"/>
              <a:t>Prayers of Mother Kunti [1.8.18]</a:t>
            </a:r>
          </a:p>
        </p:txBody>
      </p:sp>
      <p:sp>
        <p:nvSpPr>
          <p:cNvPr id="3" name="Content Placeholder 2">
            <a:extLst>
              <a:ext uri="{FF2B5EF4-FFF2-40B4-BE49-F238E27FC236}">
                <a16:creationId xmlns:a16="http://schemas.microsoft.com/office/drawing/2014/main" id="{B8A9C4E0-EED4-2C40-8A25-022A7A71DF06}"/>
              </a:ext>
            </a:extLst>
          </p:cNvPr>
          <p:cNvSpPr>
            <a:spLocks noGrp="1"/>
          </p:cNvSpPr>
          <p:nvPr>
            <p:ph idx="1"/>
          </p:nvPr>
        </p:nvSpPr>
        <p:spPr/>
        <p:txBody>
          <a:bodyPr>
            <a:normAutofit fontScale="92500" lnSpcReduction="10000"/>
          </a:bodyPr>
          <a:lstStyle/>
          <a:p>
            <a:r>
              <a:rPr lang="en-US" i="1" dirty="0" err="1"/>
              <a:t>kunty</a:t>
            </a:r>
            <a:r>
              <a:rPr lang="en-US" i="1" dirty="0"/>
              <a:t> </a:t>
            </a:r>
            <a:r>
              <a:rPr lang="en-US" i="1" dirty="0" err="1"/>
              <a:t>uvāca</a:t>
            </a:r>
            <a:br>
              <a:rPr lang="en-US" i="1" dirty="0"/>
            </a:br>
            <a:r>
              <a:rPr lang="en-US" i="1" dirty="0" err="1"/>
              <a:t>namasye</a:t>
            </a:r>
            <a:r>
              <a:rPr lang="en-US" i="1" dirty="0"/>
              <a:t> </a:t>
            </a:r>
            <a:r>
              <a:rPr lang="en-US" i="1" dirty="0" err="1"/>
              <a:t>puruṣaṁ</a:t>
            </a:r>
            <a:r>
              <a:rPr lang="en-US" i="1" dirty="0"/>
              <a:t> </a:t>
            </a:r>
            <a:r>
              <a:rPr lang="en-US" i="1" dirty="0" err="1"/>
              <a:t>tvādyam</a:t>
            </a:r>
            <a:r>
              <a:rPr lang="en-US" i="1" dirty="0"/>
              <a:t> </a:t>
            </a:r>
            <a:r>
              <a:rPr lang="en-US" i="1" dirty="0" err="1"/>
              <a:t>īśvaraṁ</a:t>
            </a:r>
            <a:r>
              <a:rPr lang="en-US" i="1" dirty="0"/>
              <a:t> </a:t>
            </a:r>
            <a:r>
              <a:rPr lang="en-US" i="1" dirty="0" err="1"/>
              <a:t>prakṛteḥ</a:t>
            </a:r>
            <a:r>
              <a:rPr lang="en-US" i="1" dirty="0"/>
              <a:t> param</a:t>
            </a:r>
            <a:br>
              <a:rPr lang="en-US" i="1" dirty="0"/>
            </a:br>
            <a:r>
              <a:rPr lang="en-US" i="1" dirty="0" err="1"/>
              <a:t>alakṣyaṁ</a:t>
            </a:r>
            <a:r>
              <a:rPr lang="en-US" i="1" dirty="0"/>
              <a:t> </a:t>
            </a:r>
            <a:r>
              <a:rPr lang="en-US" i="1" dirty="0" err="1"/>
              <a:t>sarva-bhūtānām</a:t>
            </a:r>
            <a:r>
              <a:rPr lang="en-US" i="1" dirty="0"/>
              <a:t> </a:t>
            </a:r>
            <a:r>
              <a:rPr lang="en-US" i="1" dirty="0" err="1"/>
              <a:t>antar</a:t>
            </a:r>
            <a:r>
              <a:rPr lang="en-US" i="1" dirty="0"/>
              <a:t> </a:t>
            </a:r>
            <a:r>
              <a:rPr lang="en-US" i="1" dirty="0" err="1"/>
              <a:t>bahir</a:t>
            </a:r>
            <a:r>
              <a:rPr lang="en-US" i="1" dirty="0"/>
              <a:t> </a:t>
            </a:r>
            <a:r>
              <a:rPr lang="en-US" i="1" dirty="0" err="1"/>
              <a:t>avasthitam</a:t>
            </a:r>
            <a:endParaRPr lang="en-US" dirty="0"/>
          </a:p>
          <a:p>
            <a:r>
              <a:rPr lang="en-US" i="1" dirty="0" err="1"/>
              <a:t>māyā-javanikācchannam</a:t>
            </a:r>
            <a:r>
              <a:rPr lang="en-US" i="1" dirty="0"/>
              <a:t> </a:t>
            </a:r>
            <a:r>
              <a:rPr lang="en-US" i="1" dirty="0" err="1"/>
              <a:t>ajñādhokṣajam</a:t>
            </a:r>
            <a:r>
              <a:rPr lang="en-US" i="1" dirty="0"/>
              <a:t> </a:t>
            </a:r>
            <a:r>
              <a:rPr lang="en-US" i="1" dirty="0" err="1"/>
              <a:t>avyayam</a:t>
            </a:r>
            <a:br>
              <a:rPr lang="en-US" i="1" dirty="0"/>
            </a:br>
            <a:r>
              <a:rPr lang="en-US" i="1" dirty="0" err="1"/>
              <a:t>na</a:t>
            </a:r>
            <a:r>
              <a:rPr lang="en-US" i="1" dirty="0"/>
              <a:t> </a:t>
            </a:r>
            <a:r>
              <a:rPr lang="en-US" i="1" dirty="0" err="1"/>
              <a:t>lakṣyase</a:t>
            </a:r>
            <a:r>
              <a:rPr lang="en-US" i="1" dirty="0"/>
              <a:t> </a:t>
            </a:r>
            <a:r>
              <a:rPr lang="en-US" i="1" dirty="0" err="1"/>
              <a:t>mūḍha-dṛśā</a:t>
            </a:r>
            <a:r>
              <a:rPr lang="en-US" i="1" dirty="0"/>
              <a:t> </a:t>
            </a:r>
            <a:r>
              <a:rPr lang="en-US" i="1" dirty="0" err="1"/>
              <a:t>naṭo</a:t>
            </a:r>
            <a:r>
              <a:rPr lang="en-US" i="1" dirty="0"/>
              <a:t> </a:t>
            </a:r>
            <a:r>
              <a:rPr lang="en-US" i="1" dirty="0" err="1"/>
              <a:t>nāṭyadharo</a:t>
            </a:r>
            <a:r>
              <a:rPr lang="en-US" i="1" dirty="0"/>
              <a:t> </a:t>
            </a:r>
            <a:r>
              <a:rPr lang="en-US" i="1" dirty="0" err="1"/>
              <a:t>yathā</a:t>
            </a:r>
            <a:endParaRPr lang="en-US" dirty="0"/>
          </a:p>
          <a:p>
            <a:r>
              <a:rPr lang="en-US" i="1" dirty="0" err="1"/>
              <a:t>tathā</a:t>
            </a:r>
            <a:r>
              <a:rPr lang="en-US" i="1" dirty="0"/>
              <a:t> </a:t>
            </a:r>
            <a:r>
              <a:rPr lang="en-US" i="1" dirty="0" err="1"/>
              <a:t>paramahaṁsānāṁ</a:t>
            </a:r>
            <a:r>
              <a:rPr lang="en-US" i="1" dirty="0"/>
              <a:t> </a:t>
            </a:r>
            <a:r>
              <a:rPr lang="en-US" i="1" dirty="0" err="1"/>
              <a:t>munīnām</a:t>
            </a:r>
            <a:r>
              <a:rPr lang="en-US" i="1" dirty="0"/>
              <a:t> </a:t>
            </a:r>
            <a:r>
              <a:rPr lang="en-US" i="1" dirty="0" err="1"/>
              <a:t>amalātmanām</a:t>
            </a:r>
            <a:br>
              <a:rPr lang="en-US" i="1" dirty="0"/>
            </a:br>
            <a:r>
              <a:rPr lang="en-US" i="1" dirty="0"/>
              <a:t>bhakti-yoga-</a:t>
            </a:r>
            <a:r>
              <a:rPr lang="en-US" i="1" dirty="0" err="1"/>
              <a:t>vidhānārthaṁ</a:t>
            </a:r>
            <a:r>
              <a:rPr lang="en-US" i="1" dirty="0"/>
              <a:t> </a:t>
            </a:r>
            <a:r>
              <a:rPr lang="en-US" i="1" dirty="0" err="1"/>
              <a:t>kathaṁ</a:t>
            </a:r>
            <a:r>
              <a:rPr lang="en-US" i="1" dirty="0"/>
              <a:t> </a:t>
            </a:r>
            <a:r>
              <a:rPr lang="en-US" i="1" dirty="0" err="1"/>
              <a:t>paśyema</a:t>
            </a:r>
            <a:r>
              <a:rPr lang="en-US" i="1" dirty="0"/>
              <a:t> hi </a:t>
            </a:r>
            <a:r>
              <a:rPr lang="en-US" i="1" dirty="0" err="1"/>
              <a:t>striyaḥ</a:t>
            </a:r>
            <a:endParaRPr lang="en-US" dirty="0"/>
          </a:p>
          <a:p>
            <a:r>
              <a:rPr lang="en-US" i="1" dirty="0" err="1"/>
              <a:t>kṛṣṇāya</a:t>
            </a:r>
            <a:r>
              <a:rPr lang="en-US" i="1" dirty="0"/>
              <a:t> </a:t>
            </a:r>
            <a:r>
              <a:rPr lang="en-US" i="1" dirty="0" err="1"/>
              <a:t>vāsudevāya</a:t>
            </a:r>
            <a:r>
              <a:rPr lang="en-US" i="1" dirty="0"/>
              <a:t> </a:t>
            </a:r>
            <a:r>
              <a:rPr lang="en-US" i="1" dirty="0" err="1"/>
              <a:t>devakī-nandanāya</a:t>
            </a:r>
            <a:r>
              <a:rPr lang="en-US" i="1" dirty="0"/>
              <a:t> ca</a:t>
            </a:r>
            <a:br>
              <a:rPr lang="en-US" i="1" dirty="0"/>
            </a:br>
            <a:r>
              <a:rPr lang="en-US" i="1" dirty="0" err="1"/>
              <a:t>nanda-gopa-kumārāya</a:t>
            </a:r>
            <a:r>
              <a:rPr lang="en-US" i="1" dirty="0"/>
              <a:t> </a:t>
            </a:r>
            <a:r>
              <a:rPr lang="en-US" i="1" dirty="0" err="1"/>
              <a:t>govindāya</a:t>
            </a:r>
            <a:r>
              <a:rPr lang="en-US" i="1" dirty="0"/>
              <a:t> </a:t>
            </a:r>
            <a:r>
              <a:rPr lang="en-US" i="1" dirty="0" err="1"/>
              <a:t>namo</a:t>
            </a:r>
            <a:r>
              <a:rPr lang="en-US" i="1" dirty="0"/>
              <a:t> </a:t>
            </a:r>
            <a:r>
              <a:rPr lang="en-US" i="1" dirty="0" err="1"/>
              <a:t>namaḥ</a:t>
            </a:r>
            <a:endParaRPr lang="en-US" dirty="0"/>
          </a:p>
          <a:p>
            <a:r>
              <a:rPr lang="en-US" i="1" dirty="0" err="1"/>
              <a:t>namaḥ</a:t>
            </a:r>
            <a:r>
              <a:rPr lang="en-US" i="1" dirty="0"/>
              <a:t> </a:t>
            </a:r>
            <a:r>
              <a:rPr lang="en-US" i="1" dirty="0" err="1"/>
              <a:t>paṅkaja-nābhāya</a:t>
            </a:r>
            <a:r>
              <a:rPr lang="en-US" i="1" dirty="0"/>
              <a:t> </a:t>
            </a:r>
            <a:r>
              <a:rPr lang="en-US" i="1" dirty="0" err="1"/>
              <a:t>namaḥ</a:t>
            </a:r>
            <a:r>
              <a:rPr lang="en-US" i="1" dirty="0"/>
              <a:t> </a:t>
            </a:r>
            <a:r>
              <a:rPr lang="en-US" i="1" dirty="0" err="1"/>
              <a:t>paṅkaja-māline</a:t>
            </a:r>
            <a:br>
              <a:rPr lang="en-US" i="1" dirty="0"/>
            </a:br>
            <a:r>
              <a:rPr lang="en-US" i="1" dirty="0" err="1"/>
              <a:t>namaḥ</a:t>
            </a:r>
            <a:r>
              <a:rPr lang="en-US" i="1" dirty="0"/>
              <a:t> </a:t>
            </a:r>
            <a:r>
              <a:rPr lang="en-US" i="1" dirty="0" err="1"/>
              <a:t>paṅkaja-netrāya</a:t>
            </a:r>
            <a:r>
              <a:rPr lang="en-US" i="1" dirty="0"/>
              <a:t> </a:t>
            </a:r>
            <a:r>
              <a:rPr lang="en-US" i="1" dirty="0" err="1"/>
              <a:t>namas</a:t>
            </a:r>
            <a:r>
              <a:rPr lang="en-US" i="1" dirty="0"/>
              <a:t> </a:t>
            </a:r>
            <a:r>
              <a:rPr lang="en-US" i="1" dirty="0" err="1"/>
              <a:t>te</a:t>
            </a:r>
            <a:r>
              <a:rPr lang="en-US" i="1" dirty="0"/>
              <a:t> </a:t>
            </a:r>
            <a:r>
              <a:rPr lang="en-US" i="1" dirty="0" err="1"/>
              <a:t>paṅkajāṅghraye</a:t>
            </a:r>
            <a:endParaRPr lang="en-US" dirty="0"/>
          </a:p>
          <a:p>
            <a:pPr marL="0" indent="0">
              <a:buNone/>
            </a:pPr>
            <a:endParaRPr lang="en-US" dirty="0"/>
          </a:p>
        </p:txBody>
      </p:sp>
    </p:spTree>
    <p:extLst>
      <p:ext uri="{BB962C8B-B14F-4D97-AF65-F5344CB8AC3E}">
        <p14:creationId xmlns:p14="http://schemas.microsoft.com/office/powerpoint/2010/main" val="2764091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AB98B-F6E6-5442-8D5A-246DFD7D9D8D}"/>
              </a:ext>
            </a:extLst>
          </p:cNvPr>
          <p:cNvSpPr>
            <a:spLocks noGrp="1"/>
          </p:cNvSpPr>
          <p:nvPr>
            <p:ph type="title"/>
          </p:nvPr>
        </p:nvSpPr>
        <p:spPr/>
        <p:txBody>
          <a:bodyPr/>
          <a:lstStyle/>
          <a:p>
            <a:r>
              <a:rPr lang="en-US" dirty="0"/>
              <a:t>Prayers of Mother Kunti</a:t>
            </a:r>
          </a:p>
        </p:txBody>
      </p:sp>
      <p:sp>
        <p:nvSpPr>
          <p:cNvPr id="3" name="Content Placeholder 2">
            <a:extLst>
              <a:ext uri="{FF2B5EF4-FFF2-40B4-BE49-F238E27FC236}">
                <a16:creationId xmlns:a16="http://schemas.microsoft.com/office/drawing/2014/main" id="{B8A9C4E0-EED4-2C40-8A25-022A7A71DF06}"/>
              </a:ext>
            </a:extLst>
          </p:cNvPr>
          <p:cNvSpPr>
            <a:spLocks noGrp="1"/>
          </p:cNvSpPr>
          <p:nvPr>
            <p:ph idx="1"/>
          </p:nvPr>
        </p:nvSpPr>
        <p:spPr/>
        <p:txBody>
          <a:bodyPr>
            <a:normAutofit fontScale="92500" lnSpcReduction="10000"/>
          </a:bodyPr>
          <a:lstStyle/>
          <a:p>
            <a:r>
              <a:rPr lang="hi-IN" dirty="0"/>
              <a:t>कुन्त्युवाच</a:t>
            </a:r>
            <a:br>
              <a:rPr lang="hi-IN" dirty="0"/>
            </a:br>
            <a:r>
              <a:rPr lang="hi-IN" dirty="0"/>
              <a:t>नमस्ये पुरुषं त्वाद्यमीश्वरं प्रकृते: परम् ।</a:t>
            </a:r>
            <a:br>
              <a:rPr lang="hi-IN" dirty="0"/>
            </a:br>
            <a:r>
              <a:rPr lang="hi-IN" dirty="0"/>
              <a:t>अलक्ष्यं सर्वभूतानामन्तर्बहिरवस्थितम् ॥ १८ ॥</a:t>
            </a:r>
          </a:p>
          <a:p>
            <a:r>
              <a:rPr lang="hi-IN" dirty="0"/>
              <a:t>मायाजवनिकाच्छन्नमज्ञाधोक्षजमव्ययम् ।</a:t>
            </a:r>
            <a:br>
              <a:rPr lang="hi-IN" dirty="0"/>
            </a:br>
            <a:r>
              <a:rPr lang="hi-IN" dirty="0"/>
              <a:t>न लक्ष्यसे मूढद‍ृशा नटो नाट्यधरो यथा ॥ १९ ॥</a:t>
            </a:r>
          </a:p>
          <a:p>
            <a:r>
              <a:rPr lang="hi-IN" dirty="0"/>
              <a:t>तथा परमहंसानां मुनीनाममलात्मनाम् ।</a:t>
            </a:r>
            <a:br>
              <a:rPr lang="hi-IN" dirty="0"/>
            </a:br>
            <a:r>
              <a:rPr lang="hi-IN" dirty="0"/>
              <a:t>भक्तियोगविधानार्थं कथं पश्येम हि स्त्रिय: ॥ २० ॥</a:t>
            </a:r>
          </a:p>
          <a:p>
            <a:r>
              <a:rPr lang="hi-IN" dirty="0"/>
              <a:t>कृष्णाय वासुदेवाय देवकीनन्दनाय च ।</a:t>
            </a:r>
            <a:br>
              <a:rPr lang="hi-IN" dirty="0"/>
            </a:br>
            <a:r>
              <a:rPr lang="hi-IN" dirty="0"/>
              <a:t>नन्दगोपकुमाराय गोविन्दाय नमो नम: ॥ २१ ॥</a:t>
            </a:r>
          </a:p>
          <a:p>
            <a:r>
              <a:rPr lang="hi-IN" dirty="0"/>
              <a:t>नम: पङ्कजनाभाय नम: पङ्कजमालिने ।</a:t>
            </a:r>
            <a:br>
              <a:rPr lang="hi-IN" dirty="0"/>
            </a:br>
            <a:r>
              <a:rPr lang="hi-IN" dirty="0"/>
              <a:t>नम: पङ्कजनेत्राय नमस्ते पङ्कजाङ्‍घ्रये ॥ २२ ॥</a:t>
            </a:r>
          </a:p>
          <a:p>
            <a:pPr marL="0" indent="0">
              <a:buNone/>
            </a:pPr>
            <a:endParaRPr lang="en-US" dirty="0"/>
          </a:p>
        </p:txBody>
      </p:sp>
    </p:spTree>
    <p:extLst>
      <p:ext uri="{BB962C8B-B14F-4D97-AF65-F5344CB8AC3E}">
        <p14:creationId xmlns:p14="http://schemas.microsoft.com/office/powerpoint/2010/main" val="379598477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6806-B065-7F48-B570-BBA2BBDF1054}"/>
              </a:ext>
            </a:extLst>
          </p:cNvPr>
          <p:cNvSpPr>
            <a:spLocks noGrp="1"/>
          </p:cNvSpPr>
          <p:nvPr>
            <p:ph type="title"/>
          </p:nvPr>
        </p:nvSpPr>
        <p:spPr/>
        <p:txBody>
          <a:bodyPr/>
          <a:lstStyle/>
          <a:p>
            <a:r>
              <a:rPr lang="en-US" dirty="0"/>
              <a:t>Prayer unto lotus feet of Gurudeva</a:t>
            </a:r>
          </a:p>
        </p:txBody>
      </p:sp>
      <p:sp>
        <p:nvSpPr>
          <p:cNvPr id="3" name="Content Placeholder 2">
            <a:extLst>
              <a:ext uri="{FF2B5EF4-FFF2-40B4-BE49-F238E27FC236}">
                <a16:creationId xmlns:a16="http://schemas.microsoft.com/office/drawing/2014/main" id="{0ABA5903-34FF-354A-999E-DF90BDA0A40E}"/>
              </a:ext>
            </a:extLst>
          </p:cNvPr>
          <p:cNvSpPr>
            <a:spLocks noGrp="1"/>
          </p:cNvSpPr>
          <p:nvPr>
            <p:ph idx="1"/>
          </p:nvPr>
        </p:nvSpPr>
        <p:spPr/>
        <p:txBody>
          <a:bodyPr>
            <a:normAutofit lnSpcReduction="10000"/>
          </a:bodyPr>
          <a:lstStyle/>
          <a:p>
            <a:r>
              <a:rPr lang="en-US" dirty="0"/>
              <a:t>Learn to tolerance and patience</a:t>
            </a:r>
          </a:p>
          <a:p>
            <a:pPr lvl="1"/>
            <a:r>
              <a:rPr lang="en-US" dirty="0"/>
              <a:t>Invest saved time in pages of Bhagavatam </a:t>
            </a:r>
          </a:p>
          <a:p>
            <a:r>
              <a:rPr lang="en-US" dirty="0"/>
              <a:t>Be reservoir of good qualities </a:t>
            </a:r>
          </a:p>
          <a:p>
            <a:pPr lvl="1"/>
            <a:r>
              <a:rPr lang="en-US" dirty="0"/>
              <a:t>leads to happiness</a:t>
            </a:r>
          </a:p>
          <a:p>
            <a:r>
              <a:rPr lang="en-US" dirty="0"/>
              <a:t>See the hand of Krishna in everything</a:t>
            </a:r>
          </a:p>
          <a:p>
            <a:pPr lvl="1"/>
            <a:r>
              <a:rPr lang="en-US" dirty="0"/>
              <a:t> free from anger and envy</a:t>
            </a:r>
          </a:p>
          <a:p>
            <a:r>
              <a:rPr lang="en-US" dirty="0"/>
              <a:t>Be determined</a:t>
            </a:r>
          </a:p>
          <a:p>
            <a:pPr lvl="1"/>
            <a:r>
              <a:rPr lang="en-US" dirty="0"/>
              <a:t>Perform sadhana and be careful of devotional asset</a:t>
            </a:r>
          </a:p>
          <a:p>
            <a:r>
              <a:rPr lang="en-US" dirty="0"/>
              <a:t>I have to go</a:t>
            </a:r>
          </a:p>
          <a:p>
            <a:pPr lvl="1"/>
            <a:r>
              <a:rPr lang="en-US" dirty="0"/>
              <a:t> be attached to Lord, guru lotus feet and devotees</a:t>
            </a:r>
          </a:p>
          <a:p>
            <a:endParaRPr lang="en-US" dirty="0"/>
          </a:p>
        </p:txBody>
      </p:sp>
    </p:spTree>
    <p:extLst>
      <p:ext uri="{BB962C8B-B14F-4D97-AF65-F5344CB8AC3E}">
        <p14:creationId xmlns:p14="http://schemas.microsoft.com/office/powerpoint/2010/main" val="7092866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6806-B065-7F48-B570-BBA2BBDF1054}"/>
              </a:ext>
            </a:extLst>
          </p:cNvPr>
          <p:cNvSpPr>
            <a:spLocks noGrp="1"/>
          </p:cNvSpPr>
          <p:nvPr>
            <p:ph type="title"/>
          </p:nvPr>
        </p:nvSpPr>
        <p:spPr/>
        <p:txBody>
          <a:bodyPr/>
          <a:lstStyle/>
          <a:p>
            <a:r>
              <a:rPr lang="hi-IN" dirty="0"/>
              <a:t>प्रार्थना </a:t>
            </a:r>
            <a:r>
              <a:rPr lang="en-US" dirty="0"/>
              <a:t>- </a:t>
            </a:r>
            <a:r>
              <a:rPr lang="hi-IN" dirty="0"/>
              <a:t>गुरुदेव के चरण कमल</a:t>
            </a:r>
            <a:r>
              <a:rPr lang="en-US" dirty="0"/>
              <a:t> </a:t>
            </a:r>
          </a:p>
        </p:txBody>
      </p:sp>
      <p:sp>
        <p:nvSpPr>
          <p:cNvPr id="3" name="Content Placeholder 2">
            <a:extLst>
              <a:ext uri="{FF2B5EF4-FFF2-40B4-BE49-F238E27FC236}">
                <a16:creationId xmlns:a16="http://schemas.microsoft.com/office/drawing/2014/main" id="{0ABA5903-34FF-354A-999E-DF90BDA0A40E}"/>
              </a:ext>
            </a:extLst>
          </p:cNvPr>
          <p:cNvSpPr>
            <a:spLocks noGrp="1"/>
          </p:cNvSpPr>
          <p:nvPr>
            <p:ph idx="1"/>
          </p:nvPr>
        </p:nvSpPr>
        <p:spPr/>
        <p:txBody>
          <a:bodyPr>
            <a:normAutofit lnSpcReduction="10000"/>
          </a:bodyPr>
          <a:lstStyle/>
          <a:p>
            <a:r>
              <a:rPr lang="hi-IN" dirty="0"/>
              <a:t>सहनशीलता और धैर्य सीखें</a:t>
            </a:r>
            <a:endParaRPr lang="en-US" dirty="0"/>
          </a:p>
          <a:p>
            <a:pPr lvl="1"/>
            <a:r>
              <a:rPr lang="hi-IN" dirty="0"/>
              <a:t>भागवतम के पन्नों में निवेश से बचा हुआ समय</a:t>
            </a:r>
            <a:r>
              <a:rPr lang="en-US" dirty="0"/>
              <a:t> </a:t>
            </a:r>
          </a:p>
          <a:p>
            <a:r>
              <a:rPr lang="hi-IN" dirty="0"/>
              <a:t>अच्छे गुणों का भंडार हो</a:t>
            </a:r>
            <a:r>
              <a:rPr lang="en-US" dirty="0"/>
              <a:t> </a:t>
            </a:r>
          </a:p>
          <a:p>
            <a:pPr lvl="1"/>
            <a:r>
              <a:rPr lang="hi-IN" dirty="0"/>
              <a:t>खुशियों की ओर ले जाता है</a:t>
            </a:r>
            <a:endParaRPr lang="en-US" dirty="0"/>
          </a:p>
          <a:p>
            <a:r>
              <a:rPr lang="hi-IN" dirty="0"/>
              <a:t>हर चीज में कृष्ण का हाथ देखें</a:t>
            </a:r>
            <a:endParaRPr lang="en-US" dirty="0"/>
          </a:p>
          <a:p>
            <a:pPr lvl="1"/>
            <a:r>
              <a:rPr lang="en-US" dirty="0"/>
              <a:t> </a:t>
            </a:r>
            <a:r>
              <a:rPr lang="hi-IN" dirty="0"/>
              <a:t>क्रोध और ईर्ष्या से मुक्त</a:t>
            </a:r>
            <a:endParaRPr lang="en-US" dirty="0"/>
          </a:p>
          <a:p>
            <a:r>
              <a:rPr lang="hi-IN" dirty="0"/>
              <a:t>दृढ़ निश्चयी रहें</a:t>
            </a:r>
            <a:endParaRPr lang="en-US" dirty="0"/>
          </a:p>
          <a:p>
            <a:pPr lvl="1"/>
            <a:r>
              <a:rPr lang="en-US" dirty="0"/>
              <a:t> </a:t>
            </a:r>
            <a:r>
              <a:rPr lang="hi-IN" dirty="0"/>
              <a:t>साधना करें और भक्ति संपत्ति से सावधान रहें</a:t>
            </a:r>
            <a:endParaRPr lang="en-US" dirty="0"/>
          </a:p>
          <a:p>
            <a:r>
              <a:rPr lang="hi-IN" dirty="0"/>
              <a:t>मुझे जाना होगा</a:t>
            </a:r>
            <a:endParaRPr lang="en-US" dirty="0"/>
          </a:p>
          <a:p>
            <a:pPr lvl="1"/>
            <a:r>
              <a:rPr lang="en-US" dirty="0"/>
              <a:t> </a:t>
            </a:r>
            <a:r>
              <a:rPr lang="hi-IN" dirty="0"/>
              <a:t>भगवान, गुरु के चरण कमल</a:t>
            </a:r>
            <a:r>
              <a:rPr lang="en-US" dirty="0"/>
              <a:t> </a:t>
            </a:r>
            <a:r>
              <a:rPr lang="hi-IN" dirty="0"/>
              <a:t>और भक्तों से जुड़े रहें</a:t>
            </a:r>
            <a:endParaRPr lang="en-US" dirty="0"/>
          </a:p>
          <a:p>
            <a:endParaRPr lang="en-US" dirty="0"/>
          </a:p>
        </p:txBody>
      </p:sp>
    </p:spTree>
    <p:extLst>
      <p:ext uri="{BB962C8B-B14F-4D97-AF65-F5344CB8AC3E}">
        <p14:creationId xmlns:p14="http://schemas.microsoft.com/office/powerpoint/2010/main" val="1772063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92C6-061B-134A-B534-B9A5F3D9AC16}"/>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hi-IN"/>
              <a:t>हरे कृष्णा</a:t>
            </a:r>
            <a:endParaRPr lang="en-US"/>
          </a:p>
        </p:txBody>
      </p:sp>
      <p:pic>
        <p:nvPicPr>
          <p:cNvPr id="20482" name="Picture 2" descr="Image result for Chanting Japa hare Krishna Lord Chaitanya">
            <a:extLst>
              <a:ext uri="{FF2B5EF4-FFF2-40B4-BE49-F238E27FC236}">
                <a16:creationId xmlns:a16="http://schemas.microsoft.com/office/drawing/2014/main" id="{BE3E2871-DB4F-4742-A7B8-53EE21535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8" r="5549" b="3"/>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20490" name="Content Placeholder 20489">
            <a:extLst>
              <a:ext uri="{FF2B5EF4-FFF2-40B4-BE49-F238E27FC236}">
                <a16:creationId xmlns:a16="http://schemas.microsoft.com/office/drawing/2014/main" id="{6877CDA4-C1A3-4FB0-AA90-0BCFCAA6F627}"/>
              </a:ext>
            </a:extLst>
          </p:cNvPr>
          <p:cNvSpPr>
            <a:spLocks noGrp="1"/>
          </p:cNvSpPr>
          <p:nvPr>
            <p:ph idx="1"/>
          </p:nvPr>
        </p:nvSpPr>
        <p:spPr>
          <a:xfrm>
            <a:off x="4406844" y="5021831"/>
            <a:ext cx="6946955" cy="1299943"/>
          </a:xfrm>
        </p:spPr>
        <p:txBody>
          <a:bodyPr>
            <a:normAutofit/>
          </a:bodyPr>
          <a:lstStyle/>
          <a:p>
            <a:r>
              <a:rPr lang="hi-IN" sz="2000"/>
              <a:t>श्रील प्रभुपाद की जय</a:t>
            </a:r>
          </a:p>
          <a:p>
            <a:r>
              <a:rPr lang="hi-IN" sz="2000"/>
              <a:t>गुरुदेव की जय</a:t>
            </a:r>
            <a:endParaRPr lang="en-US" sz="2000"/>
          </a:p>
        </p:txBody>
      </p:sp>
      <p:pic>
        <p:nvPicPr>
          <p:cNvPr id="20486" name="Picture 6" descr="Image result for mahavishnu goswami maharaj">
            <a:extLst>
              <a:ext uri="{FF2B5EF4-FFF2-40B4-BE49-F238E27FC236}">
                <a16:creationId xmlns:a16="http://schemas.microsoft.com/office/drawing/2014/main" id="{CAC46E45-2ECB-704E-BCA7-13AD8DFEA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41"/>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Image result for Chanting Japa hare Krishna Lord Chaitanya">
            <a:extLst>
              <a:ext uri="{FF2B5EF4-FFF2-40B4-BE49-F238E27FC236}">
                <a16:creationId xmlns:a16="http://schemas.microsoft.com/office/drawing/2014/main" id="{C6AABDAB-D2DA-5144-83F9-E3E38FC78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938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Image result for Chanting Japa hare Krishna Lord Chaitanya">
            <a:extLst>
              <a:ext uri="{FF2B5EF4-FFF2-40B4-BE49-F238E27FC236}">
                <a16:creationId xmlns:a16="http://schemas.microsoft.com/office/drawing/2014/main" id="{ADC58021-00C3-2140-8B8E-63280788A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57" r="-2" b="15377"/>
          <a:stretch/>
        </p:blipFill>
        <p:spPr bwMode="auto">
          <a:xfrm>
            <a:off x="7119622" y="4074797"/>
            <a:ext cx="4181791" cy="278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3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364732"/>
            <a:ext cx="5829611" cy="4812231"/>
          </a:xfrm>
        </p:spPr>
        <p:txBody>
          <a:bodyPr>
            <a:noAutofit/>
          </a:bodyPr>
          <a:lstStyle/>
          <a:p>
            <a:pPr lvl="1"/>
            <a:r>
              <a:rPr lang="hi-IN" sz="2000" dirty="0"/>
              <a:t>संकट से कैसे निपटें ?</a:t>
            </a:r>
            <a:r>
              <a:rPr lang="en-US" sz="2000" dirty="0"/>
              <a:t> </a:t>
            </a:r>
          </a:p>
          <a:p>
            <a:pPr lvl="2"/>
            <a:r>
              <a:rPr lang="hi-IN" dirty="0"/>
              <a:t>विनम्रता</a:t>
            </a:r>
            <a:r>
              <a:rPr lang="en-US" dirty="0"/>
              <a:t>,</a:t>
            </a:r>
            <a:r>
              <a:rPr lang="hi-IN" dirty="0"/>
              <a:t> धीरज</a:t>
            </a:r>
            <a:r>
              <a:rPr lang="en-US" dirty="0"/>
              <a:t>,</a:t>
            </a:r>
            <a:r>
              <a:rPr lang="hi-IN" dirty="0"/>
              <a:t> सभी का सम्मान</a:t>
            </a:r>
            <a:endParaRPr lang="en-US" dirty="0"/>
          </a:p>
          <a:p>
            <a:pPr lvl="2"/>
            <a:r>
              <a:rPr lang="hi-IN" dirty="0"/>
              <a:t>अच्छे कर्म से खुशी मिलती है</a:t>
            </a:r>
            <a:endParaRPr lang="en-US" dirty="0"/>
          </a:p>
          <a:p>
            <a:pPr lvl="2"/>
            <a:r>
              <a:rPr lang="hi-IN" dirty="0"/>
              <a:t>अदृश्य अभिनेता की योजना कोई नहीं जानता</a:t>
            </a:r>
            <a:endParaRPr lang="en-US" dirty="0"/>
          </a:p>
          <a:p>
            <a:pPr lvl="2"/>
            <a:endParaRPr lang="en-US" dirty="0"/>
          </a:p>
          <a:p>
            <a:pPr lvl="2"/>
            <a:endParaRPr lang="en-US" sz="2000" dirty="0"/>
          </a:p>
          <a:p>
            <a:pPr lvl="2"/>
            <a:endParaRPr lang="en-US" dirty="0"/>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414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838200" y="365125"/>
            <a:ext cx="5393361" cy="1325563"/>
          </a:xfrm>
        </p:spPr>
        <p:txBody>
          <a:bodyPr>
            <a:normAutofit/>
          </a:bodyPr>
          <a:lstStyle/>
          <a:p>
            <a:r>
              <a:rPr lang="en-US" dirty="0"/>
              <a:t>We have to go!</a:t>
            </a:r>
          </a:p>
        </p:txBody>
      </p:sp>
      <p:sp>
        <p:nvSpPr>
          <p:cNvPr id="3" name="Content Placeholder 2">
            <a:extLst>
              <a:ext uri="{FF2B5EF4-FFF2-40B4-BE49-F238E27FC236}">
                <a16:creationId xmlns:a16="http://schemas.microsoft.com/office/drawing/2014/main" id="{2DA2D2EF-0EE6-7B48-BFE9-CD736C87E146}"/>
              </a:ext>
            </a:extLst>
          </p:cNvPr>
          <p:cNvSpPr>
            <a:spLocks noGrp="1"/>
          </p:cNvSpPr>
          <p:nvPr>
            <p:ph idx="1"/>
          </p:nvPr>
        </p:nvSpPr>
        <p:spPr>
          <a:xfrm>
            <a:off x="244366" y="1467748"/>
            <a:ext cx="6061841" cy="5122237"/>
          </a:xfrm>
        </p:spPr>
        <p:txBody>
          <a:bodyPr>
            <a:normAutofit/>
          </a:bodyPr>
          <a:lstStyle/>
          <a:p>
            <a:pPr marL="0" indent="0" algn="ctr">
              <a:buNone/>
            </a:pPr>
            <a:r>
              <a:rPr lang="hi-IN" sz="1800" dirty="0">
                <a:latin typeface="Balaram" pitchFamily="2" charset="0"/>
              </a:rPr>
              <a:t>पुनश्च भूयाद्भगवत्यनन्ते</a:t>
            </a:r>
            <a:r>
              <a:rPr lang="en-US" sz="1800" dirty="0">
                <a:latin typeface="Balaram" pitchFamily="2" charset="0"/>
              </a:rPr>
              <a:t> </a:t>
            </a:r>
          </a:p>
          <a:p>
            <a:pPr marL="0" indent="0" algn="ctr">
              <a:buNone/>
            </a:pPr>
            <a:r>
              <a:rPr lang="hi-IN" sz="1800" dirty="0">
                <a:latin typeface="Balaram" pitchFamily="2" charset="0"/>
              </a:rPr>
              <a:t>रति: प्रसङ्गश्च तदाश्रयेषु ।</a:t>
            </a:r>
            <a:br>
              <a:rPr lang="hi-IN" sz="1800" dirty="0">
                <a:latin typeface="Balaram" pitchFamily="2" charset="0"/>
              </a:rPr>
            </a:br>
            <a:r>
              <a:rPr lang="hi-IN" sz="1800" dirty="0">
                <a:latin typeface="Balaram" pitchFamily="2" charset="0"/>
              </a:rPr>
              <a:t>महत्सु यां यामुपयामि सृष्टिं</a:t>
            </a:r>
            <a:r>
              <a:rPr lang="en-US" sz="1800" dirty="0">
                <a:latin typeface="Balaram" pitchFamily="2" charset="0"/>
              </a:rPr>
              <a:t> </a:t>
            </a:r>
          </a:p>
          <a:p>
            <a:pPr marL="0" indent="0" algn="ctr">
              <a:buNone/>
            </a:pPr>
            <a:r>
              <a:rPr lang="hi-IN" sz="1800" dirty="0">
                <a:latin typeface="Balaram" pitchFamily="2" charset="0"/>
              </a:rPr>
              <a:t>मैत्र्यस्तु सर्वत्र नमो द्विजेभ्य: ॥ १६ ॥ </a:t>
            </a:r>
            <a:endParaRPr lang="en-US" sz="1800" dirty="0">
              <a:latin typeface="Balaram" pitchFamily="2" charset="0"/>
            </a:endParaRPr>
          </a:p>
          <a:p>
            <a:pPr marL="0" indent="0" algn="ctr">
              <a:buNone/>
            </a:pPr>
            <a:endParaRPr lang="en-US" sz="1800" dirty="0">
              <a:latin typeface="Balaram" pitchFamily="2" charset="0"/>
            </a:endParaRPr>
          </a:p>
          <a:p>
            <a:pPr marL="0" indent="0" algn="ctr">
              <a:buNone/>
            </a:pPr>
            <a:r>
              <a:rPr lang="en-US" sz="1800" i="1" dirty="0" err="1">
                <a:latin typeface="Balaram" pitchFamily="2" charset="0"/>
              </a:rPr>
              <a:t>punaś</a:t>
            </a:r>
            <a:r>
              <a:rPr lang="en-US" sz="1800" i="1" dirty="0">
                <a:latin typeface="Balaram" pitchFamily="2" charset="0"/>
              </a:rPr>
              <a:t> ca </a:t>
            </a:r>
            <a:r>
              <a:rPr lang="en-US" sz="1800" i="1" dirty="0" err="1">
                <a:latin typeface="Balaram" pitchFamily="2" charset="0"/>
              </a:rPr>
              <a:t>bhūyād</a:t>
            </a:r>
            <a:r>
              <a:rPr lang="en-US" sz="1800" i="1" dirty="0">
                <a:latin typeface="Balaram" pitchFamily="2" charset="0"/>
              </a:rPr>
              <a:t> </a:t>
            </a:r>
            <a:r>
              <a:rPr lang="en-US" sz="1800" i="1" dirty="0" err="1">
                <a:latin typeface="Balaram" pitchFamily="2" charset="0"/>
              </a:rPr>
              <a:t>bhagavaty</a:t>
            </a:r>
            <a:r>
              <a:rPr lang="en-US" sz="1800" i="1" dirty="0">
                <a:latin typeface="Balaram" pitchFamily="2" charset="0"/>
              </a:rPr>
              <a:t> </a:t>
            </a:r>
            <a:r>
              <a:rPr lang="en-US" sz="1800" i="1" dirty="0" err="1">
                <a:latin typeface="Balaram" pitchFamily="2" charset="0"/>
              </a:rPr>
              <a:t>anante</a:t>
            </a:r>
            <a:r>
              <a:rPr lang="en-US" sz="1800" i="1" dirty="0">
                <a:latin typeface="Balaram" pitchFamily="2" charset="0"/>
              </a:rPr>
              <a:t> </a:t>
            </a:r>
          </a:p>
          <a:p>
            <a:pPr marL="0" indent="0" algn="ctr">
              <a:buNone/>
            </a:pPr>
            <a:r>
              <a:rPr lang="en-US" sz="1800" i="1" dirty="0" err="1">
                <a:latin typeface="Balaram" pitchFamily="2" charset="0"/>
              </a:rPr>
              <a:t>ratiḥ</a:t>
            </a:r>
            <a:r>
              <a:rPr lang="en-US" sz="1800" i="1" dirty="0">
                <a:latin typeface="Balaram" pitchFamily="2" charset="0"/>
              </a:rPr>
              <a:t> </a:t>
            </a:r>
            <a:r>
              <a:rPr lang="en-US" sz="1800" i="1" dirty="0" err="1">
                <a:latin typeface="Balaram" pitchFamily="2" charset="0"/>
              </a:rPr>
              <a:t>prasaṅgaś</a:t>
            </a:r>
            <a:r>
              <a:rPr lang="en-US" sz="1800" i="1" dirty="0">
                <a:latin typeface="Balaram" pitchFamily="2" charset="0"/>
              </a:rPr>
              <a:t> ca tad-</a:t>
            </a:r>
            <a:r>
              <a:rPr lang="en-US" sz="1800" i="1" dirty="0" err="1">
                <a:latin typeface="Balaram" pitchFamily="2" charset="0"/>
              </a:rPr>
              <a:t>āśrayeṣu</a:t>
            </a:r>
            <a:br>
              <a:rPr lang="en-US" sz="1800" i="1" dirty="0">
                <a:latin typeface="Balaram" pitchFamily="2" charset="0"/>
              </a:rPr>
            </a:br>
            <a:r>
              <a:rPr lang="en-US" sz="1800" i="1" dirty="0" err="1">
                <a:latin typeface="Balaram" pitchFamily="2" charset="0"/>
              </a:rPr>
              <a:t>mahatsu</a:t>
            </a:r>
            <a:r>
              <a:rPr lang="en-US" sz="1800" i="1" dirty="0">
                <a:latin typeface="Balaram" pitchFamily="2" charset="0"/>
              </a:rPr>
              <a:t> </a:t>
            </a:r>
            <a:r>
              <a:rPr lang="en-US" sz="1800" i="1" dirty="0" err="1">
                <a:latin typeface="Balaram" pitchFamily="2" charset="0"/>
              </a:rPr>
              <a:t>yāṁ</a:t>
            </a:r>
            <a:r>
              <a:rPr lang="en-US" sz="1800" i="1" dirty="0">
                <a:latin typeface="Balaram" pitchFamily="2" charset="0"/>
              </a:rPr>
              <a:t> </a:t>
            </a:r>
            <a:r>
              <a:rPr lang="en-US" sz="1800" i="1" dirty="0" err="1">
                <a:latin typeface="Balaram" pitchFamily="2" charset="0"/>
              </a:rPr>
              <a:t>yām</a:t>
            </a:r>
            <a:r>
              <a:rPr lang="en-US" sz="1800" i="1" dirty="0">
                <a:latin typeface="Balaram" pitchFamily="2" charset="0"/>
              </a:rPr>
              <a:t> </a:t>
            </a:r>
            <a:r>
              <a:rPr lang="en-US" sz="1800" i="1" dirty="0" err="1">
                <a:latin typeface="Balaram" pitchFamily="2" charset="0"/>
              </a:rPr>
              <a:t>upayāmi</a:t>
            </a:r>
            <a:r>
              <a:rPr lang="en-US" sz="1800" i="1" dirty="0">
                <a:latin typeface="Balaram" pitchFamily="2" charset="0"/>
              </a:rPr>
              <a:t> </a:t>
            </a:r>
            <a:r>
              <a:rPr lang="en-US" sz="1800" i="1" dirty="0" err="1">
                <a:latin typeface="Balaram" pitchFamily="2" charset="0"/>
              </a:rPr>
              <a:t>sṛṣṭiṁ</a:t>
            </a:r>
            <a:r>
              <a:rPr lang="en-US" sz="1800" i="1" dirty="0">
                <a:latin typeface="Balaram" pitchFamily="2" charset="0"/>
              </a:rPr>
              <a:t> </a:t>
            </a:r>
          </a:p>
          <a:p>
            <a:pPr marL="0" indent="0" algn="ctr">
              <a:buNone/>
            </a:pPr>
            <a:r>
              <a:rPr lang="en-US" sz="1800" i="1" dirty="0" err="1">
                <a:latin typeface="Balaram" pitchFamily="2" charset="0"/>
              </a:rPr>
              <a:t>maitry</a:t>
            </a:r>
            <a:r>
              <a:rPr lang="en-US" sz="1800" i="1" dirty="0">
                <a:latin typeface="Balaram" pitchFamily="2" charset="0"/>
              </a:rPr>
              <a:t> </a:t>
            </a:r>
            <a:r>
              <a:rPr lang="en-US" sz="1800" i="1" dirty="0" err="1">
                <a:latin typeface="Balaram" pitchFamily="2" charset="0"/>
              </a:rPr>
              <a:t>astu</a:t>
            </a:r>
            <a:r>
              <a:rPr lang="en-US" sz="1800" i="1" dirty="0">
                <a:latin typeface="Balaram" pitchFamily="2" charset="0"/>
              </a:rPr>
              <a:t> </a:t>
            </a:r>
            <a:r>
              <a:rPr lang="en-US" sz="1800" i="1" dirty="0" err="1">
                <a:latin typeface="Balaram" pitchFamily="2" charset="0"/>
              </a:rPr>
              <a:t>sarvatra</a:t>
            </a:r>
            <a:r>
              <a:rPr lang="en-US" sz="1800" i="1" dirty="0">
                <a:latin typeface="Balaram" pitchFamily="2" charset="0"/>
              </a:rPr>
              <a:t> </a:t>
            </a:r>
            <a:r>
              <a:rPr lang="en-US" sz="1800" i="1" dirty="0" err="1">
                <a:latin typeface="Balaram" pitchFamily="2" charset="0"/>
              </a:rPr>
              <a:t>namo</a:t>
            </a:r>
            <a:r>
              <a:rPr lang="en-US" sz="1800" i="1" dirty="0">
                <a:latin typeface="Balaram" pitchFamily="2" charset="0"/>
              </a:rPr>
              <a:t> </a:t>
            </a:r>
            <a:r>
              <a:rPr lang="en-US" sz="1800" i="1" dirty="0" err="1">
                <a:latin typeface="Balaram" pitchFamily="2" charset="0"/>
              </a:rPr>
              <a:t>dvijebhyaḥ</a:t>
            </a:r>
            <a:endParaRPr lang="en-US" sz="1800" i="1" dirty="0">
              <a:latin typeface="Balaram" pitchFamily="2" charset="0"/>
            </a:endParaRPr>
          </a:p>
          <a:p>
            <a:pPr marL="0" indent="0" algn="ctr">
              <a:buNone/>
            </a:pPr>
            <a:endParaRPr lang="en-US" sz="1800" dirty="0">
              <a:latin typeface="Balaram" pitchFamily="2" charset="0"/>
            </a:endParaRPr>
          </a:p>
          <a:p>
            <a:pPr marL="0" indent="0" algn="just">
              <a:buNone/>
            </a:pPr>
            <a:r>
              <a:rPr lang="en-US" sz="1800" b="1" dirty="0">
                <a:latin typeface="Balaram" pitchFamily="2" charset="0"/>
              </a:rPr>
              <a:t>Again, offering </a:t>
            </a:r>
            <a:r>
              <a:rPr lang="en-US" sz="1800" b="1" dirty="0" err="1">
                <a:latin typeface="Balaram" pitchFamily="2" charset="0"/>
              </a:rPr>
              <a:t>obeisances</a:t>
            </a:r>
            <a:r>
              <a:rPr lang="en-US" sz="1800" b="1" dirty="0">
                <a:latin typeface="Balaram" pitchFamily="2" charset="0"/>
              </a:rPr>
              <a:t> unto all you </a:t>
            </a:r>
            <a:r>
              <a:rPr lang="en-US" sz="1800" b="1" dirty="0" err="1">
                <a:latin typeface="Balaram" pitchFamily="2" charset="0"/>
              </a:rPr>
              <a:t>brāhmaṇas</a:t>
            </a:r>
            <a:r>
              <a:rPr lang="en-US" sz="1800" b="1" dirty="0">
                <a:latin typeface="Balaram" pitchFamily="2" charset="0"/>
              </a:rPr>
              <a:t>, I pray that if I should again take my birth in the material world I will have complete attachment to the unlimited Lord </a:t>
            </a:r>
            <a:r>
              <a:rPr lang="en-US" sz="1800" b="1" dirty="0" err="1">
                <a:latin typeface="Balaram" pitchFamily="2" charset="0"/>
              </a:rPr>
              <a:t>Kṛṣṇa</a:t>
            </a:r>
            <a:r>
              <a:rPr lang="en-US" sz="1800" b="1" dirty="0">
                <a:latin typeface="Balaram" pitchFamily="2" charset="0"/>
              </a:rPr>
              <a:t>, association with His devotees and friendly relations with all living beings. [SB 1.19.16]</a:t>
            </a:r>
            <a:endParaRPr lang="en-US" sz="1800" dirty="0">
              <a:latin typeface="Balaram" pitchFamily="2" charset="0"/>
            </a:endParaRPr>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64" r="10888" b="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786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673749" y="4610244"/>
            <a:ext cx="3649703" cy="1714500"/>
          </a:xfrm>
        </p:spPr>
        <p:txBody>
          <a:bodyPr>
            <a:normAutofit/>
          </a:bodyPr>
          <a:lstStyle/>
          <a:p>
            <a:r>
              <a:rPr lang="hi-IN" sz="2800"/>
              <a:t>हमने जाना है</a:t>
            </a:r>
            <a:endParaRPr lang="en-US" sz="2800"/>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73" r="16171" b="-2"/>
          <a:stretch/>
        </p:blipFill>
        <p:spPr bwMode="auto">
          <a:xfrm>
            <a:off x="673749" y="370320"/>
            <a:ext cx="371623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FFF3EAA-1BCE-BF4F-B7BC-3EF82684F428}"/>
              </a:ext>
            </a:extLst>
          </p:cNvPr>
          <p:cNvPicPr>
            <a:picLocks noChangeAspect="1"/>
          </p:cNvPicPr>
          <p:nvPr/>
        </p:nvPicPr>
        <p:blipFill rotWithShape="1">
          <a:blip r:embed="rId3"/>
          <a:srcRect r="3916"/>
          <a:stretch/>
        </p:blipFill>
        <p:spPr>
          <a:xfrm>
            <a:off x="4719344" y="370320"/>
            <a:ext cx="6798907" cy="5954424"/>
          </a:xfrm>
          <a:prstGeom prst="rect">
            <a:avLst/>
          </a:prstGeom>
        </p:spPr>
      </p:pic>
      <p:sp>
        <p:nvSpPr>
          <p:cNvPr id="6" name="Content Placeholder 5">
            <a:extLst>
              <a:ext uri="{FF2B5EF4-FFF2-40B4-BE49-F238E27FC236}">
                <a16:creationId xmlns:a16="http://schemas.microsoft.com/office/drawing/2014/main" id="{F206D727-A1FA-6741-9C42-88217242CACE}"/>
              </a:ext>
            </a:extLst>
          </p:cNvPr>
          <p:cNvSpPr>
            <a:spLocks noGrp="1"/>
          </p:cNvSpPr>
          <p:nvPr>
            <p:ph idx="1"/>
          </p:nvPr>
        </p:nvSpPr>
        <p:spPr>
          <a:xfrm>
            <a:off x="4793019" y="4610244"/>
            <a:ext cx="6725232" cy="1714500"/>
          </a:xfrm>
        </p:spPr>
        <p:txBody>
          <a:bodyPr anchor="ctr">
            <a:normAutofit/>
          </a:bodyPr>
          <a:lstStyle/>
          <a:p>
            <a:endParaRPr lang="en-US" sz="1700"/>
          </a:p>
        </p:txBody>
      </p:sp>
    </p:spTree>
    <p:extLst>
      <p:ext uri="{BB962C8B-B14F-4D97-AF65-F5344CB8AC3E}">
        <p14:creationId xmlns:p14="http://schemas.microsoft.com/office/powerpoint/2010/main" val="2381658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en-US" dirty="0">
                <a:latin typeface="Balaram" pitchFamily="2" charset="0"/>
              </a:rPr>
              <a:t>Art of Living</a:t>
            </a:r>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normAutofit/>
          </a:bodyPr>
          <a:lstStyle/>
          <a:p>
            <a:r>
              <a:rPr lang="en-US" b="1" dirty="0">
                <a:latin typeface="Balaram" pitchFamily="2" charset="0"/>
              </a:rPr>
              <a:t>May I be always </a:t>
            </a:r>
            <a:r>
              <a:rPr lang="en-US" b="1" dirty="0">
                <a:highlight>
                  <a:srgbClr val="FFFF00"/>
                </a:highlight>
                <a:latin typeface="Balaram" pitchFamily="2" charset="0"/>
              </a:rPr>
              <a:t>attracted towards Lord Sri Krishna</a:t>
            </a:r>
            <a:r>
              <a:rPr lang="en-US" dirty="0">
                <a:latin typeface="Balaram" pitchFamily="2" charset="0"/>
              </a:rPr>
              <a:t>. </a:t>
            </a:r>
          </a:p>
          <a:p>
            <a:r>
              <a:rPr lang="en-US" b="1" dirty="0">
                <a:latin typeface="Balaram" pitchFamily="2" charset="0"/>
              </a:rPr>
              <a:t>May I have </a:t>
            </a:r>
            <a:r>
              <a:rPr lang="en-US" b="1" dirty="0">
                <a:highlight>
                  <a:srgbClr val="FFFF00"/>
                </a:highlight>
                <a:latin typeface="Balaram" pitchFamily="2" charset="0"/>
              </a:rPr>
              <a:t>attraction towards those who are surrendered to </a:t>
            </a:r>
            <a:r>
              <a:rPr lang="en-US" b="1" dirty="0" err="1">
                <a:highlight>
                  <a:srgbClr val="FFFF00"/>
                </a:highlight>
                <a:latin typeface="Balaram" pitchFamily="2" charset="0"/>
              </a:rPr>
              <a:t>Kåñëa</a:t>
            </a:r>
            <a:r>
              <a:rPr lang="en-US" b="1" dirty="0">
                <a:latin typeface="Balaram" pitchFamily="2" charset="0"/>
              </a:rPr>
              <a:t>. May I have </a:t>
            </a:r>
            <a:r>
              <a:rPr lang="en-US" b="1" dirty="0">
                <a:highlight>
                  <a:srgbClr val="FFFF00"/>
                </a:highlight>
                <a:latin typeface="Balaram" pitchFamily="2" charset="0"/>
              </a:rPr>
              <a:t>association of devotees of Lord Sri Krishna</a:t>
            </a:r>
            <a:r>
              <a:rPr lang="en-US" dirty="0">
                <a:latin typeface="Balaram" pitchFamily="2" charset="0"/>
              </a:rPr>
              <a:t>. </a:t>
            </a:r>
          </a:p>
          <a:p>
            <a:r>
              <a:rPr lang="en-US" b="1" dirty="0">
                <a:latin typeface="Balaram" pitchFamily="2" charset="0"/>
              </a:rPr>
              <a:t>May I have </a:t>
            </a:r>
            <a:r>
              <a:rPr lang="en-US" b="1" dirty="0">
                <a:highlight>
                  <a:srgbClr val="FFFF00"/>
                </a:highlight>
                <a:latin typeface="Balaram" pitchFamily="2" charset="0"/>
              </a:rPr>
              <a:t>friendly and equal relations with everybody</a:t>
            </a:r>
            <a:r>
              <a:rPr lang="en-US" b="1" dirty="0">
                <a:latin typeface="Balaram" pitchFamily="2" charset="0"/>
              </a:rPr>
              <a:t>.</a:t>
            </a:r>
          </a:p>
          <a:p>
            <a:r>
              <a:rPr lang="en-US" dirty="0">
                <a:latin typeface="Balaram" pitchFamily="2" charset="0"/>
              </a:rPr>
              <a:t>You can have </a:t>
            </a:r>
            <a:r>
              <a:rPr lang="en-US" dirty="0">
                <a:highlight>
                  <a:srgbClr val="FFFF00"/>
                </a:highlight>
                <a:latin typeface="Balaram" pitchFamily="2" charset="0"/>
              </a:rPr>
              <a:t>very workable relationships with everybody</a:t>
            </a:r>
            <a:r>
              <a:rPr lang="en-US" dirty="0">
                <a:latin typeface="Balaram" pitchFamily="2" charset="0"/>
              </a:rPr>
              <a:t>. </a:t>
            </a:r>
          </a:p>
          <a:p>
            <a:r>
              <a:rPr lang="en-US" b="1" dirty="0">
                <a:highlight>
                  <a:srgbClr val="FFFF00"/>
                </a:highlight>
                <a:latin typeface="Balaram" pitchFamily="2" charset="0"/>
              </a:rPr>
              <a:t>No intimacy</a:t>
            </a:r>
            <a:r>
              <a:rPr lang="en-US" b="1" dirty="0">
                <a:latin typeface="Balaram" pitchFamily="2" charset="0"/>
              </a:rPr>
              <a:t>!</a:t>
            </a:r>
          </a:p>
          <a:p>
            <a:r>
              <a:rPr lang="en-US" i="1" dirty="0" err="1">
                <a:highlight>
                  <a:srgbClr val="FFFF00"/>
                </a:highlight>
                <a:latin typeface="Balaram" pitchFamily="2" charset="0"/>
              </a:rPr>
              <a:t>dadämi</a:t>
            </a:r>
            <a:r>
              <a:rPr lang="en-US" i="1" dirty="0">
                <a:highlight>
                  <a:srgbClr val="FFFF00"/>
                </a:highlight>
                <a:latin typeface="Balaram" pitchFamily="2" charset="0"/>
              </a:rPr>
              <a:t> buddhi </a:t>
            </a:r>
            <a:r>
              <a:rPr lang="en-US" i="1" dirty="0" err="1">
                <a:highlight>
                  <a:srgbClr val="FFFF00"/>
                </a:highlight>
                <a:latin typeface="Balaram" pitchFamily="2" charset="0"/>
              </a:rPr>
              <a:t>yogam</a:t>
            </a:r>
            <a:r>
              <a:rPr lang="en-US" i="1" dirty="0">
                <a:highlight>
                  <a:srgbClr val="FFFF00"/>
                </a:highlight>
                <a:latin typeface="Balaram" pitchFamily="2" charset="0"/>
              </a:rPr>
              <a:t> tam</a:t>
            </a:r>
            <a:r>
              <a:rPr lang="en-US" dirty="0">
                <a:highlight>
                  <a:srgbClr val="FFFF00"/>
                </a:highlight>
                <a:latin typeface="Balaram" pitchFamily="2" charset="0"/>
              </a:rPr>
              <a:t>. </a:t>
            </a:r>
            <a:r>
              <a:rPr lang="en-US" b="1" dirty="0">
                <a:latin typeface="Balaram" pitchFamily="2" charset="0"/>
              </a:rPr>
              <a:t>God gives you intelligence from within</a:t>
            </a:r>
          </a:p>
          <a:p>
            <a:r>
              <a:rPr lang="en-US" b="1" dirty="0">
                <a:latin typeface="Balaram" pitchFamily="2" charset="0"/>
              </a:rPr>
              <a:t>By creating </a:t>
            </a:r>
            <a:r>
              <a:rPr lang="en-US" b="1" dirty="0">
                <a:highlight>
                  <a:srgbClr val="FFFF00"/>
                </a:highlight>
                <a:latin typeface="Balaram" pitchFamily="2" charset="0"/>
              </a:rPr>
              <a:t>amicable relationship</a:t>
            </a:r>
            <a:r>
              <a:rPr lang="en-US" b="1" dirty="0">
                <a:latin typeface="Balaram" pitchFamily="2" charset="0"/>
              </a:rPr>
              <a:t> with everybody, whatever </a:t>
            </a:r>
            <a:r>
              <a:rPr lang="en-US" b="1" dirty="0">
                <a:highlight>
                  <a:srgbClr val="FFFF00"/>
                </a:highlight>
                <a:latin typeface="Balaram" pitchFamily="2" charset="0"/>
              </a:rPr>
              <a:t>time is saved</a:t>
            </a:r>
            <a:r>
              <a:rPr lang="en-US" b="1" dirty="0">
                <a:latin typeface="Balaram" pitchFamily="2" charset="0"/>
              </a:rPr>
              <a:t>, should be </a:t>
            </a:r>
            <a:r>
              <a:rPr lang="en-US" b="1" dirty="0">
                <a:highlight>
                  <a:srgbClr val="FFFF00"/>
                </a:highlight>
                <a:latin typeface="Balaram" pitchFamily="2" charset="0"/>
              </a:rPr>
              <a:t>invest</a:t>
            </a:r>
            <a:r>
              <a:rPr lang="en-US" b="1" dirty="0">
                <a:latin typeface="Balaram" pitchFamily="2" charset="0"/>
              </a:rPr>
              <a:t>ed in the pages of </a:t>
            </a:r>
            <a:r>
              <a:rPr lang="en-US" b="1" dirty="0" err="1">
                <a:highlight>
                  <a:srgbClr val="FFFF00"/>
                </a:highlight>
                <a:latin typeface="Balaram" pitchFamily="2" charset="0"/>
              </a:rPr>
              <a:t>Bhägavatam</a:t>
            </a:r>
            <a:r>
              <a:rPr lang="en-US" b="1" dirty="0">
                <a:latin typeface="Balaram" pitchFamily="2" charset="0"/>
              </a:rPr>
              <a:t>.</a:t>
            </a:r>
            <a:r>
              <a:rPr lang="en-US" dirty="0">
                <a:latin typeface="Balaram" pitchFamily="2" charset="0"/>
              </a:rPr>
              <a:t> </a:t>
            </a:r>
          </a:p>
          <a:p>
            <a:endParaRPr lang="en-US" dirty="0">
              <a:latin typeface="Balaram" pitchFamily="2" charset="0"/>
            </a:endParaRPr>
          </a:p>
          <a:p>
            <a:endParaRPr lang="en-US" dirty="0">
              <a:latin typeface="Balaram" pitchFamily="2" charset="0"/>
            </a:endParaRPr>
          </a:p>
        </p:txBody>
      </p:sp>
    </p:spTree>
    <p:extLst>
      <p:ext uri="{BB962C8B-B14F-4D97-AF65-F5344CB8AC3E}">
        <p14:creationId xmlns:p14="http://schemas.microsoft.com/office/powerpoint/2010/main" val="3078841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hi-IN" dirty="0"/>
              <a:t>जीने की कला</a:t>
            </a:r>
            <a:endParaRPr lang="en-US" dirty="0"/>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a:xfrm>
            <a:off x="725214" y="1481959"/>
            <a:ext cx="10628586" cy="4695004"/>
          </a:xfrm>
        </p:spPr>
        <p:txBody>
          <a:bodyPr>
            <a:normAutofit/>
          </a:bodyPr>
          <a:lstStyle/>
          <a:p>
            <a:r>
              <a:rPr lang="hi-IN" dirty="0"/>
              <a:t>मैं हमेशा </a:t>
            </a:r>
            <a:r>
              <a:rPr lang="hi-IN" dirty="0">
                <a:highlight>
                  <a:srgbClr val="FFFF00"/>
                </a:highlight>
              </a:rPr>
              <a:t>कृष्ण की ओर आकर्षित </a:t>
            </a:r>
            <a:r>
              <a:rPr lang="hi-IN" dirty="0"/>
              <a:t>रहूं</a:t>
            </a:r>
            <a:endParaRPr lang="en-US" dirty="0">
              <a:latin typeface="Balaram" pitchFamily="2" charset="0"/>
            </a:endParaRPr>
          </a:p>
          <a:p>
            <a:r>
              <a:rPr lang="hi-IN" dirty="0"/>
              <a:t>मुझे कृष्ण </a:t>
            </a:r>
            <a:r>
              <a:rPr lang="hi-IN" dirty="0">
                <a:highlight>
                  <a:srgbClr val="FFFF00"/>
                </a:highlight>
              </a:rPr>
              <a:t>भक्तों की संगति</a:t>
            </a:r>
            <a:r>
              <a:rPr lang="en-US" dirty="0">
                <a:highlight>
                  <a:srgbClr val="FFFF00"/>
                </a:highlight>
              </a:rPr>
              <a:t>, </a:t>
            </a:r>
            <a:r>
              <a:rPr lang="hi-IN" dirty="0">
                <a:highlight>
                  <a:srgbClr val="FFFF00"/>
                </a:highlight>
                <a:latin typeface="Balaram" pitchFamily="2" charset="0"/>
              </a:rPr>
              <a:t>रति:</a:t>
            </a:r>
            <a:r>
              <a:rPr lang="en-US" dirty="0">
                <a:highlight>
                  <a:srgbClr val="FFFF00"/>
                </a:highlight>
              </a:rPr>
              <a:t> </a:t>
            </a:r>
            <a:r>
              <a:rPr lang="hi-IN" dirty="0">
                <a:highlight>
                  <a:srgbClr val="FFFF00"/>
                </a:highlight>
              </a:rPr>
              <a:t>हो</a:t>
            </a:r>
            <a:endParaRPr lang="en-US" dirty="0">
              <a:latin typeface="Balaram" pitchFamily="2" charset="0"/>
            </a:endParaRPr>
          </a:p>
          <a:p>
            <a:r>
              <a:rPr lang="hi-IN" dirty="0"/>
              <a:t>मेरा</a:t>
            </a:r>
            <a:r>
              <a:rPr lang="en-US" dirty="0"/>
              <a:t> </a:t>
            </a:r>
            <a:r>
              <a:rPr lang="hi-IN" dirty="0"/>
              <a:t>सभी के साथ दोस्ताना और </a:t>
            </a:r>
            <a:r>
              <a:rPr lang="hi-IN" dirty="0">
                <a:highlight>
                  <a:srgbClr val="FFFF00"/>
                </a:highlight>
              </a:rPr>
              <a:t>समान संबंध हो</a:t>
            </a:r>
            <a:endParaRPr lang="en-US" b="1" dirty="0">
              <a:latin typeface="Balaram" pitchFamily="2" charset="0"/>
            </a:endParaRPr>
          </a:p>
          <a:p>
            <a:r>
              <a:rPr lang="hi-IN" dirty="0"/>
              <a:t>हर किसी के साथ </a:t>
            </a:r>
            <a:r>
              <a:rPr lang="hi-IN" dirty="0">
                <a:highlight>
                  <a:srgbClr val="FFFF00"/>
                </a:highlight>
              </a:rPr>
              <a:t>उत्तम रिश्ते </a:t>
            </a:r>
            <a:r>
              <a:rPr lang="hi-IN" dirty="0"/>
              <a:t>हो </a:t>
            </a:r>
            <a:endParaRPr lang="en-US" dirty="0"/>
          </a:p>
          <a:p>
            <a:r>
              <a:rPr lang="hi-IN" dirty="0"/>
              <a:t>कोई </a:t>
            </a:r>
            <a:r>
              <a:rPr lang="hi-IN" dirty="0">
                <a:highlight>
                  <a:srgbClr val="FFFF00"/>
                </a:highlight>
              </a:rPr>
              <a:t>आत्मीयता नहीं</a:t>
            </a:r>
            <a:r>
              <a:rPr lang="en-US" dirty="0">
                <a:highlight>
                  <a:srgbClr val="FFFF00"/>
                </a:highlight>
              </a:rPr>
              <a:t>!</a:t>
            </a:r>
            <a:endParaRPr lang="en-US" b="1" dirty="0">
              <a:latin typeface="Balaram" pitchFamily="2" charset="0"/>
            </a:endParaRPr>
          </a:p>
          <a:p>
            <a:r>
              <a:rPr lang="hi-IN" dirty="0">
                <a:highlight>
                  <a:srgbClr val="FFFF00"/>
                </a:highlight>
              </a:rPr>
              <a:t>दादामि बुद्धी योगम् तम्</a:t>
            </a:r>
            <a:r>
              <a:rPr lang="hi-IN" dirty="0"/>
              <a:t>। परमात्मा आपको अंदर से बुद्धि देता है</a:t>
            </a:r>
            <a:endParaRPr lang="en-US" b="1" dirty="0">
              <a:latin typeface="Balaram" pitchFamily="2" charset="0"/>
            </a:endParaRPr>
          </a:p>
          <a:p>
            <a:r>
              <a:rPr lang="hi-IN" dirty="0">
                <a:latin typeface="Balaram" pitchFamily="2" charset="0"/>
              </a:rPr>
              <a:t>हर किसी के साथ </a:t>
            </a:r>
            <a:r>
              <a:rPr lang="hi-IN" dirty="0">
                <a:highlight>
                  <a:srgbClr val="FFFF00"/>
                </a:highlight>
                <a:latin typeface="Balaram" pitchFamily="2" charset="0"/>
              </a:rPr>
              <a:t>सौहार्दपूर्ण संबंध </a:t>
            </a:r>
            <a:r>
              <a:rPr lang="hi-IN" dirty="0">
                <a:latin typeface="Balaram" pitchFamily="2" charset="0"/>
              </a:rPr>
              <a:t>बनाकर, जो भी </a:t>
            </a:r>
            <a:r>
              <a:rPr lang="hi-IN" dirty="0">
                <a:highlight>
                  <a:srgbClr val="FFFF00"/>
                </a:highlight>
                <a:latin typeface="Balaram" pitchFamily="2" charset="0"/>
              </a:rPr>
              <a:t>समय बचता</a:t>
            </a:r>
            <a:r>
              <a:rPr lang="hi-IN" dirty="0">
                <a:latin typeface="Balaram" pitchFamily="2" charset="0"/>
              </a:rPr>
              <a:t> है, उसे </a:t>
            </a:r>
            <a:r>
              <a:rPr lang="hi-IN" dirty="0">
                <a:highlight>
                  <a:srgbClr val="FFFF00"/>
                </a:highlight>
                <a:latin typeface="Balaram" pitchFamily="2" charset="0"/>
              </a:rPr>
              <a:t>भागवतम</a:t>
            </a:r>
            <a:r>
              <a:rPr lang="hi-IN" dirty="0">
                <a:latin typeface="Balaram" pitchFamily="2" charset="0"/>
              </a:rPr>
              <a:t> के पन्नों में निवेश करना चाहिए।</a:t>
            </a:r>
            <a:r>
              <a:rPr lang="en-US" dirty="0">
                <a:latin typeface="Balaram" pitchFamily="2" charset="0"/>
              </a:rPr>
              <a:t> </a:t>
            </a:r>
          </a:p>
          <a:p>
            <a:endParaRPr lang="en-US" dirty="0">
              <a:latin typeface="Balaram" pitchFamily="2" charset="0"/>
            </a:endParaRPr>
          </a:p>
          <a:p>
            <a:endParaRPr lang="en-US" dirty="0">
              <a:latin typeface="Balaram" pitchFamily="2" charset="0"/>
            </a:endParaRPr>
          </a:p>
        </p:txBody>
      </p:sp>
    </p:spTree>
    <p:extLst>
      <p:ext uri="{BB962C8B-B14F-4D97-AF65-F5344CB8AC3E}">
        <p14:creationId xmlns:p14="http://schemas.microsoft.com/office/powerpoint/2010/main" val="1398504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9972</TotalTime>
  <Words>3163</Words>
  <Application>Microsoft Macintosh PowerPoint</Application>
  <PresentationFormat>Widescreen</PresentationFormat>
  <Paragraphs>224</Paragraphs>
  <Slides>44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Arial</vt:lpstr>
      <vt:lpstr>Balaram</vt:lpstr>
      <vt:lpstr>Calibri</vt:lpstr>
      <vt:lpstr>Calibri Light</vt:lpstr>
      <vt:lpstr>inherit</vt:lpstr>
      <vt:lpstr>Noto Sans Devanagari</vt:lpstr>
      <vt:lpstr>Noto Serif vedabaseio</vt:lpstr>
      <vt:lpstr>Office Theme</vt:lpstr>
      <vt:lpstr>   जीने की कला  Art of Living  </vt:lpstr>
      <vt:lpstr>Recap </vt:lpstr>
      <vt:lpstr>Recap </vt:lpstr>
      <vt:lpstr>पुनरावृत्ति</vt:lpstr>
      <vt:lpstr>पुनरावृत्ति</vt:lpstr>
      <vt:lpstr>We have to go!</vt:lpstr>
      <vt:lpstr>हमने जाना है</vt:lpstr>
      <vt:lpstr>Art of Living</vt:lpstr>
      <vt:lpstr>जीने की कला</vt:lpstr>
      <vt:lpstr>Attached to a Lord’s devotee</vt:lpstr>
      <vt:lpstr>PowerPoint Presentation</vt:lpstr>
      <vt:lpstr>PowerPoint Presentation</vt:lpstr>
      <vt:lpstr>Tolerance </vt:lpstr>
      <vt:lpstr>Happiness increases when karma improves </vt:lpstr>
      <vt:lpstr>कर्म में सुधार होने पर खुशियाँ बढ़ती हैं</vt:lpstr>
      <vt:lpstr>yasyāsti bhaktir bhagavaty akiñcanā sarvair guṇais tatra samāsate surāḥ harāv abhaktasya kuto mahad-guṇā manorathenāsati dhāvato bahiḥ</vt:lpstr>
      <vt:lpstr>Synonyms</vt:lpstr>
      <vt:lpstr>PowerPoint Presentation</vt:lpstr>
      <vt:lpstr>Qualities of Devotee Haridas Thakur</vt:lpstr>
      <vt:lpstr>Twenty-six good qualities of a Vaiṣṇava</vt:lpstr>
      <vt:lpstr>Patience leads to liberation</vt:lpstr>
      <vt:lpstr>No one knows His plan</vt:lpstr>
      <vt:lpstr>उसकी योजना कोई नहीं जानता</vt:lpstr>
      <vt:lpstr>The invisible actor</vt:lpstr>
      <vt:lpstr>अदृश्य अभिनेता</vt:lpstr>
      <vt:lpstr>Blame yourself not others – See only Krishna</vt:lpstr>
      <vt:lpstr>Points to remember</vt:lpstr>
      <vt:lpstr>कृपया याद रखें</vt:lpstr>
      <vt:lpstr>Eat sparingly and depend on Krishna</vt:lpstr>
      <vt:lpstr>संयमपूर्वक भोजन करें और कृष्ण पर निर्भर रहें</vt:lpstr>
      <vt:lpstr>Determination</vt:lpstr>
      <vt:lpstr>दृढ़ निश्चय</vt:lpstr>
      <vt:lpstr>PowerPoint Presentation</vt:lpstr>
      <vt:lpstr>PowerPoint Presentation</vt:lpstr>
      <vt:lpstr>PowerPoint Presentation</vt:lpstr>
      <vt:lpstr>Dhruva Maharaj</vt:lpstr>
      <vt:lpstr>Life of Bhishma Deva</vt:lpstr>
      <vt:lpstr>Trials in life of Pandavas</vt:lpstr>
      <vt:lpstr>पांडवों के जीवन में परीक्षण</vt:lpstr>
      <vt:lpstr>Prayers of Mother Kunti [1.8.18]</vt:lpstr>
      <vt:lpstr>Prayers of Mother Kunti</vt:lpstr>
      <vt:lpstr>Prayer unto lotus feet of Gurudeva</vt:lpstr>
      <vt:lpstr>प्रार्थना - गुरुदेव के चरण कमल </vt:lpstr>
      <vt:lpstr>हरे कृष्णा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the Enjoyer and Consciousness  Chapter 13</dc:title>
  <dc:creator>Prasad, Manoj K</dc:creator>
  <cp:lastModifiedBy>Prasad, Manoj K</cp:lastModifiedBy>
  <cp:revision>177</cp:revision>
  <dcterms:created xsi:type="dcterms:W3CDTF">2021-02-03T00:09:29Z</dcterms:created>
  <dcterms:modified xsi:type="dcterms:W3CDTF">2021-03-28T00:50:04Z</dcterms:modified>
</cp:coreProperties>
</file>